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3a6cd73a6d4dc1" /><Relationship Type="http://schemas.openxmlformats.org/officeDocument/2006/relationships/extended-properties" Target="/docProps/app.xml" Id="Ra3b275b372b14842" /><Relationship Type="http://schemas.openxmlformats.org/officeDocument/2006/relationships/officeDocument" Target="/ppt/presentation.xml" Id="Rbb21fb1768b746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ce1ffe126704958"/>
  </p:sldMasterIdLst>
  <p:notesMasterIdLst>
    <p:notesMasterId xmlns:r="http://schemas.openxmlformats.org/officeDocument/2006/relationships" r:id="R97fa351487d4454e"/>
  </p:notesMasterIdLst>
  <p:sldIdLst>
    <p:sldId xmlns:r="http://schemas.openxmlformats.org/officeDocument/2006/relationships" id="256" r:id="Ree20fd1ca4ff4ba8"/>
    <p:sldId xmlns:r="http://schemas.openxmlformats.org/officeDocument/2006/relationships" id="257" r:id="R5b35ef739f254a29"/>
    <p:sldId xmlns:r="http://schemas.openxmlformats.org/officeDocument/2006/relationships" id="258" r:id="R7c1082a2da654869"/>
    <p:sldId xmlns:r="http://schemas.openxmlformats.org/officeDocument/2006/relationships" id="259" r:id="R6de58437e5274261"/>
    <p:sldId xmlns:r="http://schemas.openxmlformats.org/officeDocument/2006/relationships" id="260" r:id="R428b1102bffe4e6c"/>
    <p:sldId xmlns:r="http://schemas.openxmlformats.org/officeDocument/2006/relationships" id="261" r:id="R373570ebc1c54e9f"/>
    <p:sldId xmlns:r="http://schemas.openxmlformats.org/officeDocument/2006/relationships" id="262" r:id="Rea19862410d64d78"/>
    <p:sldId xmlns:r="http://schemas.openxmlformats.org/officeDocument/2006/relationships" id="263" r:id="Rd771a7f8d18e4204"/>
    <p:sldId xmlns:r="http://schemas.openxmlformats.org/officeDocument/2006/relationships" id="264" r:id="Rc1025ba345e9478d"/>
    <p:sldId xmlns:r="http://schemas.openxmlformats.org/officeDocument/2006/relationships" id="265" r:id="Rc8f70ae9d362487e"/>
    <p:sldId xmlns:r="http://schemas.openxmlformats.org/officeDocument/2006/relationships" id="266" r:id="R9cee1db9c1f44d8e"/>
    <p:sldId xmlns:r="http://schemas.openxmlformats.org/officeDocument/2006/relationships" id="267" r:id="R3679bb5608ee4adb"/>
    <p:sldId xmlns:r="http://schemas.openxmlformats.org/officeDocument/2006/relationships" id="268" r:id="R71d0193d9d9346e3"/>
    <p:sldId xmlns:r="http://schemas.openxmlformats.org/officeDocument/2006/relationships" id="269" r:id="R84b8901cf23346b2"/>
  </p:sldIdLst>
  <p:sldSz cx="9144000" cy="5143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napToObjects="1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a50f9aba95b468b" /><Relationship Type="http://schemas.openxmlformats.org/officeDocument/2006/relationships/slideMaster" Target="/ppt/slideMasters/slideMaster1.xml" Id="R5ce1ffe126704958" /><Relationship Type="http://schemas.openxmlformats.org/officeDocument/2006/relationships/notesMaster" Target="/ppt/notesMasters/notesMaster1.xml" Id="R97fa351487d4454e" /><Relationship Type="http://schemas.openxmlformats.org/officeDocument/2006/relationships/presProps" Target="/ppt/presProps.xml" Id="R0934c41951b4437b" /><Relationship Type="http://schemas.openxmlformats.org/officeDocument/2006/relationships/viewProps" Target="/ppt/viewProps.xml" Id="R549417ab6a044cbb" /><Relationship Type="http://schemas.openxmlformats.org/officeDocument/2006/relationships/tableStyles" Target="/ppt/tableStyles.xml" Id="R01beaeda03614649" /><Relationship Type="http://schemas.openxmlformats.org/officeDocument/2006/relationships/slide" Target="/ppt/slides/slide1.xml" Id="Ree20fd1ca4ff4ba8" /><Relationship Type="http://schemas.openxmlformats.org/officeDocument/2006/relationships/slide" Target="/ppt/slides/slide2.xml" Id="R5b35ef739f254a29" /><Relationship Type="http://schemas.openxmlformats.org/officeDocument/2006/relationships/slide" Target="/ppt/slides/slide3.xml" Id="R7c1082a2da654869" /><Relationship Type="http://schemas.openxmlformats.org/officeDocument/2006/relationships/slide" Target="/ppt/slides/slide4.xml" Id="R6de58437e5274261" /><Relationship Type="http://schemas.openxmlformats.org/officeDocument/2006/relationships/slide" Target="/ppt/slides/slide5.xml" Id="R428b1102bffe4e6c" /><Relationship Type="http://schemas.openxmlformats.org/officeDocument/2006/relationships/slide" Target="/ppt/slides/slide6.xml" Id="R373570ebc1c54e9f" /><Relationship Type="http://schemas.openxmlformats.org/officeDocument/2006/relationships/slide" Target="/ppt/slides/slide7.xml" Id="Rea19862410d64d78" /><Relationship Type="http://schemas.openxmlformats.org/officeDocument/2006/relationships/slide" Target="/ppt/slides/slide8.xml" Id="Rd771a7f8d18e4204" /><Relationship Type="http://schemas.openxmlformats.org/officeDocument/2006/relationships/slide" Target="/ppt/slides/slide9.xml" Id="Rc1025ba345e9478d" /><Relationship Type="http://schemas.openxmlformats.org/officeDocument/2006/relationships/slide" Target="/ppt/slides/slide10.xml" Id="Rc8f70ae9d362487e" /><Relationship Type="http://schemas.openxmlformats.org/officeDocument/2006/relationships/slide" Target="/ppt/slides/slide11.xml" Id="R9cee1db9c1f44d8e" /><Relationship Type="http://schemas.openxmlformats.org/officeDocument/2006/relationships/slide" Target="/ppt/slides/slide12.xml" Id="R3679bb5608ee4adb" /><Relationship Type="http://schemas.openxmlformats.org/officeDocument/2006/relationships/slide" Target="/ppt/slides/slide13.xml" Id="R71d0193d9d9346e3" /><Relationship Type="http://schemas.openxmlformats.org/officeDocument/2006/relationships/slide" Target="/ppt/slides/slide14.xml" Id="R84b8901cf23346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a36dfac8275423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a519cdfa25e4028" /><Relationship Type="http://schemas.openxmlformats.org/officeDocument/2006/relationships/notesMaster" Target="/ppt/notesMasters/notesMaster1.xml" Id="R7ab101e8d64140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4d9bd06dddb426c" /><Relationship Type="http://schemas.openxmlformats.org/officeDocument/2006/relationships/notesMaster" Target="/ppt/notesMasters/notesMaster1.xml" Id="R88da03663bca421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71c7964df8a4798" /><Relationship Type="http://schemas.openxmlformats.org/officeDocument/2006/relationships/notesMaster" Target="/ppt/notesMasters/notesMaster1.xml" Id="Re1098f25efa74d6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2d472e41ac54557" /><Relationship Type="http://schemas.openxmlformats.org/officeDocument/2006/relationships/notesMaster" Target="/ppt/notesMasters/notesMaster1.xml" Id="Ra149c210b88f4aa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cb67379a3004582" /><Relationship Type="http://schemas.openxmlformats.org/officeDocument/2006/relationships/notesMaster" Target="/ppt/notesMasters/notesMaster1.xml" Id="R92ebc2e7a2724c8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1621ec7587d4845" /><Relationship Type="http://schemas.openxmlformats.org/officeDocument/2006/relationships/notesMaster" Target="/ppt/notesMasters/notesMaster1.xml" Id="Rb0c5e2075cc846f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bb9d2bb2a75489f" /><Relationship Type="http://schemas.openxmlformats.org/officeDocument/2006/relationships/notesMaster" Target="/ppt/notesMasters/notesMaster1.xml" Id="Rec11dfdcd457424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47feebd25f647b7" /><Relationship Type="http://schemas.openxmlformats.org/officeDocument/2006/relationships/notesMaster" Target="/ppt/notesMasters/notesMaster1.xml" Id="Rdf2081af3a784ff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a6973809bbf4460" /><Relationship Type="http://schemas.openxmlformats.org/officeDocument/2006/relationships/notesMaster" Target="/ppt/notesMasters/notesMaster1.xml" Id="Rcf817fd7beb8419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8abe1bcfb394b93" /><Relationship Type="http://schemas.openxmlformats.org/officeDocument/2006/relationships/notesMaster" Target="/ppt/notesMasters/notesMaster1.xml" Id="R48034c548b3b489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ddeefc695764631" /><Relationship Type="http://schemas.openxmlformats.org/officeDocument/2006/relationships/notesMaster" Target="/ppt/notesMasters/notesMaster1.xml" Id="R08d116773ffb413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1f01555a984598" /><Relationship Type="http://schemas.openxmlformats.org/officeDocument/2006/relationships/notesMaster" Target="/ppt/notesMasters/notesMaster1.xml" Id="R44316a625c2c485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273bd209b324b1b" /><Relationship Type="http://schemas.openxmlformats.org/officeDocument/2006/relationships/notesMaster" Target="/ppt/notesMasters/notesMaster1.xml" Id="Raf550d24f58c4e55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818f81b43ee4006" /><Relationship Type="http://schemas.openxmlformats.org/officeDocument/2006/relationships/notesMaster" Target="/ppt/notesMasters/notesMaster1.xml" Id="R94f198bcbe2040e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원본 제안서 기재 내용</a:t>
            </a:r>
            <a:endParaRPr/>
          </a:p>
          <a:p xmlns:a="http://schemas.openxmlformats.org/drawingml/2006/main">
            <a:r>
              <a:t>CASE 1</a:t>
            </a:r>
            <a:endParaRPr/>
          </a:p>
          <a:p xmlns:a="http://schemas.openxmlformats.org/drawingml/2006/main">
            <a:r>
              <a:t>대학교 / 학원</a:t>
            </a:r>
            <a:endParaRPr/>
          </a:p>
          <a:p xmlns:a="http://schemas.openxmlformats.org/drawingml/2006/main">
            <a:r>
              <a:t>프로젝트 목표</a:t>
            </a:r>
            <a:endParaRPr/>
          </a:p>
          <a:p xmlns:a="http://schemas.openxmlformats.org/drawingml/2006/main">
            <a:r>
              <a:t>대외적 브랜드 평판 및 이미지 제고</a:t>
            </a:r>
            <a:endParaRPr/>
          </a:p>
          <a:p xmlns:a="http://schemas.openxmlformats.org/drawingml/2006/main">
            <a:r>
              <a:t>입시 전략 강화 및 우수 신입생 유치</a:t>
            </a:r>
            <a:endParaRPr/>
          </a:p>
          <a:p xmlns:a="http://schemas.openxmlformats.org/drawingml/2006/main">
            <a:r>
              <a:t>대학교 홍보용 콘텐츠 활성화</a:t>
            </a:r>
            <a:endParaRPr/>
          </a:p>
          <a:p xmlns:a="http://schemas.openxmlformats.org/drawingml/2006/main">
            <a:r>
              <a:t>타겟팅 세분화를 통한 광고 성과 개선</a:t>
            </a:r>
            <a:endParaRPr/>
          </a:p>
          <a:p xmlns:a="http://schemas.openxmlformats.org/drawingml/2006/main">
            <a:r>
              <a:t>마케팅 전략</a:t>
            </a:r>
            <a:endParaRPr/>
          </a:p>
          <a:p xmlns:a="http://schemas.openxmlformats.org/drawingml/2006/main">
            <a:r>
              <a:t>브랜드 평판 고려 커뮤니케이션 소재 제작</a:t>
            </a:r>
            <a:endParaRPr/>
          </a:p>
          <a:p xmlns:a="http://schemas.openxmlformats.org/drawingml/2006/main">
            <a:r>
              <a:t>재방문 리타겟팅 조정 및 노출 구좌 대폭 확장</a:t>
            </a:r>
            <a:endParaRPr/>
          </a:p>
          <a:p xmlns:a="http://schemas.openxmlformats.org/drawingml/2006/main">
            <a:r>
              <a:t>입시 광고와 연중 브랜딩 캠페인 타겟 분할</a:t>
            </a:r>
            <a:endParaRPr/>
          </a:p>
          <a:p xmlns:a="http://schemas.openxmlformats.org/drawingml/2006/main">
            <a:r>
              <a:t>데이터 기반 광고 추적 스크립트 적용 및 연동</a:t>
            </a:r>
            <a:endParaRPr/>
          </a:p>
          <a:p xmlns:a="http://schemas.openxmlformats.org/drawingml/2006/main">
            <a:r>
              <a:t>미디어 믹스</a:t>
            </a:r>
            <a:endParaRPr/>
          </a:p>
          <a:p xmlns:a="http://schemas.openxmlformats.org/drawingml/2006/main">
            <a:r>
              <a:t>검색/포털: 네이버 / 카카오 / 구글 / GFA / 블로그</a:t>
            </a:r>
            <a:endParaRPr/>
          </a:p>
          <a:p xmlns:a="http://schemas.openxmlformats.org/drawingml/2006/main">
            <a:r>
              <a:t>네트워크: TG / 모비온 / GDN / 인터웍스</a:t>
            </a:r>
            <a:endParaRPr/>
          </a:p>
          <a:p xmlns:a="http://schemas.openxmlformats.org/drawingml/2006/main">
            <a:r>
              <a:t>SNS/동영상: 유튜브 / 페이스북 / 인스타그램</a:t>
            </a:r>
            <a:endParaRPr/>
          </a:p>
          <a:p xmlns:a="http://schemas.openxmlformats.org/drawingml/2006/main">
            <a:r>
              <a:t>앱 타겟팅: 카울리 / 김급식</a:t>
            </a:r>
            <a:endParaRPr/>
          </a:p>
          <a:p xmlns:a="http://schemas.openxmlformats.org/drawingml/2006/main">
            <a:r>
              <a:t>11위</a:t>
            </a:r>
            <a:endParaRPr/>
          </a:p>
          <a:p xmlns:a="http://schemas.openxmlformats.org/drawingml/2006/main">
            <a:r>
              <a:t>11위</a:t>
            </a:r>
            <a:endParaRPr/>
          </a:p>
          <a:p xmlns:a="http://schemas.openxmlformats.org/drawingml/2006/main">
            <a:r>
              <a:t>6위</a:t>
            </a:r>
            <a:endParaRPr/>
          </a:p>
          <a:p xmlns:a="http://schemas.openxmlformats.org/drawingml/2006/main">
            <a:r>
              <a:t>유지</a:t>
            </a:r>
            <a:endParaRPr/>
          </a:p>
          <a:p xmlns:a="http://schemas.openxmlformats.org/drawingml/2006/main">
            <a:r>
              <a:t>2023.11</a:t>
            </a:r>
            <a:endParaRPr/>
          </a:p>
          <a:p xmlns:a="http://schemas.openxmlformats.org/drawingml/2006/main">
            <a:r>
              <a:t>2024.11</a:t>
            </a:r>
            <a:endParaRPr/>
          </a:p>
          <a:p xmlns:a="http://schemas.openxmlformats.org/drawingml/2006/main">
            <a:r>
              <a:t>▲ 5단계</a:t>
            </a:r>
            <a:endParaRPr/>
          </a:p>
          <a:p xmlns:a="http://schemas.openxmlformats.org/drawingml/2006/main">
            <a:r>
              <a:t>2025.12</a:t>
            </a:r>
            <a:endParaRPr/>
          </a:p>
          <a:p xmlns:a="http://schemas.openxmlformats.org/drawingml/2006/main">
            <a:r>
              <a:t>대학 브랜드 평판 순위</a:t>
            </a:r>
            <a:endParaRPr/>
          </a:p>
          <a:p xmlns:a="http://schemas.openxmlformats.org/drawingml/2006/main">
            <a:r>
              <a:t>전년 대비 입시 원서 접수율 증가</a:t>
            </a:r>
            <a:endParaRPr/>
          </a:p>
          <a:p xmlns:a="http://schemas.openxmlformats.org/drawingml/2006/main">
            <a:r>
              <a:t>비주류 학과 관련 접수 및 문의 상승</a:t>
            </a:r>
            <a:endParaRPr/>
          </a:p>
          <a:p xmlns:a="http://schemas.openxmlformats.org/drawingml/2006/main">
            <a:r>
              <a:t>단기 집중형 캠페인으로 평판 5단계 급상승</a:t>
            </a:r>
            <a:endParaRPr/>
          </a:p>
          <a:p xmlns:a="http://schemas.openxmlformats.org/drawingml/2006/main">
            <a:r>
              <a:t>231.3K</a:t>
            </a:r>
            <a:endParaRPr/>
          </a:p>
          <a:p xmlns:a="http://schemas.openxmlformats.org/drawingml/2006/main">
            <a:r>
              <a:t>293.6K</a:t>
            </a:r>
            <a:endParaRPr/>
          </a:p>
          <a:p xmlns:a="http://schemas.openxmlformats.org/drawingml/2006/main">
            <a:r>
              <a:t>407.0K</a:t>
            </a:r>
            <a:endParaRPr/>
          </a:p>
          <a:p xmlns:a="http://schemas.openxmlformats.org/drawingml/2006/main">
            <a:r>
              <a:t>2023.11</a:t>
            </a:r>
            <a:endParaRPr/>
          </a:p>
          <a:p xmlns:a="http://schemas.openxmlformats.org/drawingml/2006/main">
            <a:r>
              <a:t>▲ 27%</a:t>
            </a:r>
            <a:endParaRPr/>
          </a:p>
          <a:p xmlns:a="http://schemas.openxmlformats.org/drawingml/2006/main">
            <a:r>
              <a:t>2024.11</a:t>
            </a:r>
            <a:endParaRPr/>
          </a:p>
          <a:p xmlns:a="http://schemas.openxmlformats.org/drawingml/2006/main">
            <a:r>
              <a:t>▲ 38%</a:t>
            </a:r>
            <a:endParaRPr/>
          </a:p>
          <a:p xmlns:a="http://schemas.openxmlformats.org/drawingml/2006/main">
            <a:r>
              <a:t>2025.12</a:t>
            </a:r>
            <a:endParaRPr/>
          </a:p>
          <a:p xmlns:a="http://schemas.openxmlformats.org/drawingml/2006/main">
            <a:r>
              <a:t>대학명 검색량 증가 추이</a:t>
            </a:r>
            <a:endParaRPr/>
          </a:p>
          <a:p xmlns:a="http://schemas.openxmlformats.org/drawingml/2006/main">
            <a:r>
              <a:t>월평균 광고비: ₩ 30,000,000</a:t>
            </a:r>
            <a:endParaRPr/>
          </a:p>
          <a:p xmlns:a="http://schemas.openxmlformats.org/drawingml/2006/main">
            <a:r>
              <a:t>안정적 캠페인 운영을 통한 전환율 최적화</a:t>
            </a:r>
            <a:endParaRPr/>
          </a:p>
          <a:p xmlns:a="http://schemas.openxmlformats.org/drawingml/2006/main">
            <a:r>
              <a:t>일 방문자: 1,150 → 4,200 돌파 (CVR 5.38%)</a:t>
            </a:r>
            <a:endParaRPr/>
          </a:p>
          <a:p xmlns:a="http://schemas.openxmlformats.org/drawingml/2006/main">
            <a:r>
              <a:t>06</a:t>
            </a:r>
            <a:endParaRPr/>
          </a:p>
          <a:p xmlns:a="http://schemas.openxmlformats.org/drawingml/2006/main">
            <a:r>
              <a:t>KPI – 검색량 및 브랜드 인지도 상승</a:t>
            </a:r>
            <a:endParaRPr/>
          </a:p>
          <a:p xmlns:a="http://schemas.openxmlformats.org/drawingml/2006/main">
            <a:r>
              <a:t>수치의 출처·기간·집계 범위는 제공 자료에서 별도로 확인되지 않았습니다. 성과를 보장하는 수치가 아닙니다.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원본 제안서 기재 내용</a:t>
            </a:r>
            <a:endParaRPr/>
          </a:p>
          <a:p xmlns:a="http://schemas.openxmlformats.org/drawingml/2006/main">
            <a:r>
              <a:t>CASE 2</a:t>
            </a:r>
            <a:endParaRPr/>
          </a:p>
          <a:p xmlns:a="http://schemas.openxmlformats.org/drawingml/2006/main">
            <a:r>
              <a:t>소형가전 / 홈리빙</a:t>
            </a:r>
            <a:endParaRPr/>
          </a:p>
          <a:p xmlns:a="http://schemas.openxmlformats.org/drawingml/2006/main">
            <a:r>
              <a:t>프로젝트 목표</a:t>
            </a:r>
            <a:endParaRPr/>
          </a:p>
          <a:p xmlns:a="http://schemas.openxmlformats.org/drawingml/2006/main">
            <a:r>
              <a:t>소형가전 부문 브랜드 디지털 가치 강화</a:t>
            </a:r>
            <a:endParaRPr/>
          </a:p>
          <a:p xmlns:a="http://schemas.openxmlformats.org/drawingml/2006/main">
            <a:r>
              <a:t>공식 몰 및 주요 마켓 온라인 구매율 상승</a:t>
            </a:r>
            <a:endParaRPr/>
          </a:p>
          <a:p xmlns:a="http://schemas.openxmlformats.org/drawingml/2006/main">
            <a:r>
              <a:t>네이버 브랜드 스토어 조기 안착 및 활성화</a:t>
            </a:r>
            <a:endParaRPr/>
          </a:p>
          <a:p xmlns:a="http://schemas.openxmlformats.org/drawingml/2006/main">
            <a:r>
              <a:t>마케팅 전략</a:t>
            </a:r>
            <a:endParaRPr/>
          </a:p>
          <a:p xmlns:a="http://schemas.openxmlformats.org/drawingml/2006/main">
            <a:r>
              <a:t>실소비자 타겟 세분화 및 정밀 매체 타겟팅</a:t>
            </a:r>
            <a:endParaRPr/>
          </a:p>
          <a:p xmlns:a="http://schemas.openxmlformats.org/drawingml/2006/main">
            <a:r>
              <a:t>자연스러운 일상 침투형 후킹 콘텐츠 제작</a:t>
            </a:r>
            <a:endParaRPr/>
          </a:p>
          <a:p xmlns:a="http://schemas.openxmlformats.org/drawingml/2006/main">
            <a:r>
              <a:t>구매 전환율 극대화를 위한 프로모션 연계</a:t>
            </a:r>
            <a:endParaRPr/>
          </a:p>
          <a:p xmlns:a="http://schemas.openxmlformats.org/drawingml/2006/main">
            <a:r>
              <a:t>상시 데이터 피드백 루프 구축 및 노출 최적화</a:t>
            </a:r>
            <a:endParaRPr/>
          </a:p>
          <a:p xmlns:a="http://schemas.openxmlformats.org/drawingml/2006/main">
            <a:r>
              <a:t>미디어 믹스</a:t>
            </a:r>
            <a:endParaRPr/>
          </a:p>
          <a:p xmlns:a="http://schemas.openxmlformats.org/drawingml/2006/main">
            <a:r>
              <a:t>검색/포털: 네이버 쇼핑 및 파워링크 / 카카오 / GFA</a:t>
            </a:r>
            <a:endParaRPr/>
          </a:p>
          <a:p xmlns:a="http://schemas.openxmlformats.org/drawingml/2006/main">
            <a:r>
              <a:t>네트워크: TG / 모비온 / GDN 광고 지면 활용</a:t>
            </a:r>
            <a:endParaRPr/>
          </a:p>
          <a:p xmlns:a="http://schemas.openxmlformats.org/drawingml/2006/main">
            <a:r>
              <a:t>SNS/콘텐츠: 페이스북 타겟 맞춤 광고 운영</a:t>
            </a:r>
            <a:endParaRPr/>
          </a:p>
          <a:p xmlns:a="http://schemas.openxmlformats.org/drawingml/2006/main">
            <a:r>
              <a:t>06</a:t>
            </a:r>
            <a:endParaRPr/>
          </a:p>
          <a:p xmlns:a="http://schemas.openxmlformats.org/drawingml/2006/main">
            <a:r>
              <a:t>KPI – 시장 점유율 및 브랜드 인지도 상승</a:t>
            </a:r>
            <a:endParaRPr/>
          </a:p>
          <a:p xmlns:a="http://schemas.openxmlformats.org/drawingml/2006/main">
            <a:r>
              <a:t>7.0K</a:t>
            </a:r>
            <a:endParaRPr/>
          </a:p>
          <a:p xmlns:a="http://schemas.openxmlformats.org/drawingml/2006/main">
            <a:r>
              <a:t>70.8K</a:t>
            </a:r>
            <a:endParaRPr/>
          </a:p>
          <a:p xmlns:a="http://schemas.openxmlformats.org/drawingml/2006/main">
            <a:r>
              <a:t>154.2K</a:t>
            </a:r>
            <a:endParaRPr/>
          </a:p>
          <a:p xmlns:a="http://schemas.openxmlformats.org/drawingml/2006/main">
            <a:r>
              <a:t>2025.07</a:t>
            </a:r>
            <a:endParaRPr/>
          </a:p>
          <a:p xmlns:a="http://schemas.openxmlformats.org/drawingml/2006/main">
            <a:r>
              <a:t>▲ 900%</a:t>
            </a:r>
            <a:endParaRPr/>
          </a:p>
          <a:p xmlns:a="http://schemas.openxmlformats.org/drawingml/2006/main">
            <a:r>
              <a:t>2025.08</a:t>
            </a:r>
            <a:endParaRPr/>
          </a:p>
          <a:p xmlns:a="http://schemas.openxmlformats.org/drawingml/2006/main">
            <a:r>
              <a:t>▲ 117%</a:t>
            </a:r>
            <a:endParaRPr/>
          </a:p>
          <a:p xmlns:a="http://schemas.openxmlformats.org/drawingml/2006/main">
            <a:r>
              <a:t>2025.09</a:t>
            </a:r>
            <a:endParaRPr/>
          </a:p>
          <a:p xmlns:a="http://schemas.openxmlformats.org/drawingml/2006/main">
            <a:r>
              <a:t>유입량 추이</a:t>
            </a:r>
            <a:endParaRPr/>
          </a:p>
          <a:p xmlns:a="http://schemas.openxmlformats.org/drawingml/2006/main">
            <a:r>
              <a:t>10,840</a:t>
            </a:r>
            <a:endParaRPr/>
          </a:p>
          <a:p xmlns:a="http://schemas.openxmlformats.org/drawingml/2006/main">
            <a:r>
              <a:t>14,430</a:t>
            </a:r>
            <a:endParaRPr/>
          </a:p>
          <a:p xmlns:a="http://schemas.openxmlformats.org/drawingml/2006/main">
            <a:r>
              <a:t>16,660</a:t>
            </a:r>
            <a:endParaRPr/>
          </a:p>
          <a:p xmlns:a="http://schemas.openxmlformats.org/drawingml/2006/main">
            <a:r>
              <a:t>2025.04</a:t>
            </a:r>
            <a:endParaRPr/>
          </a:p>
          <a:p xmlns:a="http://schemas.openxmlformats.org/drawingml/2006/main">
            <a:r>
              <a:t>▲ 33%</a:t>
            </a:r>
            <a:endParaRPr/>
          </a:p>
          <a:p xmlns:a="http://schemas.openxmlformats.org/drawingml/2006/main">
            <a:r>
              <a:t>2025.06</a:t>
            </a:r>
            <a:endParaRPr/>
          </a:p>
          <a:p xmlns:a="http://schemas.openxmlformats.org/drawingml/2006/main">
            <a:r>
              <a:t>▲ 15%</a:t>
            </a:r>
            <a:endParaRPr/>
          </a:p>
          <a:p xmlns:a="http://schemas.openxmlformats.org/drawingml/2006/main">
            <a:r>
              <a:t>2025.08</a:t>
            </a:r>
            <a:endParaRPr/>
          </a:p>
          <a:p xmlns:a="http://schemas.openxmlformats.org/drawingml/2006/main">
            <a:r>
              <a:t>브랜드명 검색량 증가 추이</a:t>
            </a:r>
            <a:endParaRPr/>
          </a:p>
          <a:p xmlns:a="http://schemas.openxmlformats.org/drawingml/2006/main">
            <a:r>
              <a:t>적합한 미디어 믹스를 통한 오가닉 트래픽 성장</a:t>
            </a:r>
            <a:endParaRPr/>
          </a:p>
          <a:p xmlns:a="http://schemas.openxmlformats.org/drawingml/2006/main">
            <a:r>
              <a:t>타겟 도달 기반의 자사 유입량 대폭 증가</a:t>
            </a:r>
            <a:endParaRPr/>
          </a:p>
          <a:p xmlns:a="http://schemas.openxmlformats.org/drawingml/2006/main">
            <a:r>
              <a:t>연령별 선호 채널 중심의 집중 광고 성과 입증</a:t>
            </a:r>
            <a:endParaRPr/>
          </a:p>
          <a:p xmlns:a="http://schemas.openxmlformats.org/drawingml/2006/main">
            <a:r>
              <a:t>실제 가입 및 탐색 니즈가 있는 코어 유저 반응</a:t>
            </a:r>
            <a:endParaRPr/>
          </a:p>
          <a:p xmlns:a="http://schemas.openxmlformats.org/drawingml/2006/main">
            <a:r>
              <a:t>브랜드명 직접 검색을 통한 순수 인지도 상승</a:t>
            </a:r>
            <a:endParaRPr/>
          </a:p>
          <a:p xmlns:a="http://schemas.openxmlformats.org/drawingml/2006/main">
            <a:r>
              <a:t>주요 포털 노출 점유율 지속 우상향 달성</a:t>
            </a:r>
            <a:endParaRPr/>
          </a:p>
          <a:p xmlns:a="http://schemas.openxmlformats.org/drawingml/2006/main">
            <a:r>
              <a:t>수치의 출처·기간·집계 범위는 제공 자료에서 별도로 확인되지 않았습니다. 성과를 보장하는 수치가 아닙니다.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원본 제안서 기재 내용</a:t>
            </a:r>
            <a:endParaRPr/>
          </a:p>
          <a:p xmlns:a="http://schemas.openxmlformats.org/drawingml/2006/main">
            <a:r>
              <a:t>CASE 3</a:t>
            </a:r>
            <a:endParaRPr/>
          </a:p>
          <a:p xmlns:a="http://schemas.openxmlformats.org/drawingml/2006/main">
            <a:r>
              <a:t>러닝 / 아웃도어</a:t>
            </a:r>
            <a:endParaRPr/>
          </a:p>
          <a:p xmlns:a="http://schemas.openxmlformats.org/drawingml/2006/main">
            <a:r>
              <a:t>프로젝트 목표</a:t>
            </a:r>
            <a:endParaRPr/>
          </a:p>
          <a:p xmlns:a="http://schemas.openxmlformats.org/drawingml/2006/main">
            <a:r>
              <a:t>스마트스토어 활성화 및 마켓 퍼포먼스 상승</a:t>
            </a:r>
            <a:endParaRPr/>
          </a:p>
          <a:p xmlns:a="http://schemas.openxmlformats.org/drawingml/2006/main">
            <a:r>
              <a:t>네이버 쇼핑 스포츠 분야 내 경쟁력 우위 확보</a:t>
            </a:r>
            <a:endParaRPr/>
          </a:p>
          <a:p xmlns:a="http://schemas.openxmlformats.org/drawingml/2006/main">
            <a:r>
              <a:t>매월 신상품 출시에 부합하는 맞춤식 브랜딩</a:t>
            </a:r>
            <a:endParaRPr/>
          </a:p>
          <a:p xmlns:a="http://schemas.openxmlformats.org/drawingml/2006/main">
            <a:r>
              <a:t>최종 광고 캠페인 목표 ROAS 2,000% 지향</a:t>
            </a:r>
            <a:endParaRPr/>
          </a:p>
          <a:p xmlns:a="http://schemas.openxmlformats.org/drawingml/2006/main">
            <a:r>
              <a:t>마케팅 전략</a:t>
            </a:r>
            <a:endParaRPr/>
          </a:p>
          <a:p xmlns:a="http://schemas.openxmlformats.org/drawingml/2006/main">
            <a:r>
              <a:t>분기/연간 상세 로드맵에 따른 주기적 실행</a:t>
            </a:r>
            <a:endParaRPr/>
          </a:p>
          <a:p xmlns:a="http://schemas.openxmlformats.org/drawingml/2006/main">
            <a:r>
              <a:t>시즌별 주력 상품 지정 및 카테고리 기획전 노출</a:t>
            </a:r>
            <a:endParaRPr/>
          </a:p>
          <a:p xmlns:a="http://schemas.openxmlformats.org/drawingml/2006/main">
            <a:r>
              <a:t>GFA 잠재 유입 모수 선점 후 지속적 리타겟팅 전개</a:t>
            </a:r>
            <a:endParaRPr/>
          </a:p>
          <a:p xmlns:a="http://schemas.openxmlformats.org/drawingml/2006/main">
            <a:r>
              <a:t>네이버 프리미엄 애널리틱스 분석을 통한 데이터 분석</a:t>
            </a:r>
            <a:endParaRPr/>
          </a:p>
          <a:p xmlns:a="http://schemas.openxmlformats.org/drawingml/2006/main">
            <a:r>
              <a:t>미디어 믹스</a:t>
            </a:r>
            <a:endParaRPr/>
          </a:p>
          <a:p xmlns:a="http://schemas.openxmlformats.org/drawingml/2006/main">
            <a:r>
              <a:t>검색광고: 네이버 쇼핑 및 파워링크 / 카카오 검색</a:t>
            </a:r>
            <a:endParaRPr/>
          </a:p>
          <a:p xmlns:a="http://schemas.openxmlformats.org/drawingml/2006/main">
            <a:r>
              <a:t>배너광고: GFA / NOSP / 모비온 / 카카오 모먼트</a:t>
            </a:r>
            <a:endParaRPr/>
          </a:p>
          <a:p xmlns:a="http://schemas.openxmlformats.org/drawingml/2006/main">
            <a:r>
              <a:t>분석도구: 네이버 애널리틱스 활용 지표 전수 추적</a:t>
            </a:r>
            <a:endParaRPr/>
          </a:p>
          <a:p xmlns:a="http://schemas.openxmlformats.org/drawingml/2006/main">
            <a:r>
              <a:t>06</a:t>
            </a:r>
            <a:endParaRPr/>
          </a:p>
          <a:p xmlns:a="http://schemas.openxmlformats.org/drawingml/2006/main">
            <a:r>
              <a:t>KPI – 제품 인지도 및 매출액 상승</a:t>
            </a:r>
            <a:endParaRPr/>
          </a:p>
          <a:p xmlns:a="http://schemas.openxmlformats.org/drawingml/2006/main">
            <a:r>
              <a:t>15.0K</a:t>
            </a:r>
            <a:endParaRPr/>
          </a:p>
          <a:p xmlns:a="http://schemas.openxmlformats.org/drawingml/2006/main">
            <a:r>
              <a:t>23.0K</a:t>
            </a:r>
            <a:endParaRPr/>
          </a:p>
          <a:p xmlns:a="http://schemas.openxmlformats.org/drawingml/2006/main">
            <a:r>
              <a:t>43.0K</a:t>
            </a:r>
            <a:endParaRPr/>
          </a:p>
          <a:p xmlns:a="http://schemas.openxmlformats.org/drawingml/2006/main">
            <a:r>
              <a:t>2025.上</a:t>
            </a:r>
            <a:endParaRPr/>
          </a:p>
          <a:p xmlns:a="http://schemas.openxmlformats.org/drawingml/2006/main">
            <a:r>
              <a:t>▲ 53%</a:t>
            </a:r>
            <a:endParaRPr/>
          </a:p>
          <a:p xmlns:a="http://schemas.openxmlformats.org/drawingml/2006/main">
            <a:r>
              <a:t>2025 下</a:t>
            </a:r>
            <a:endParaRPr/>
          </a:p>
          <a:p xmlns:a="http://schemas.openxmlformats.org/drawingml/2006/main">
            <a:r>
              <a:t>▲ 86%</a:t>
            </a:r>
            <a:endParaRPr/>
          </a:p>
          <a:p xmlns:a="http://schemas.openxmlformats.org/drawingml/2006/main">
            <a:r>
              <a:t>2026.上</a:t>
            </a:r>
            <a:endParaRPr/>
          </a:p>
          <a:p xmlns:a="http://schemas.openxmlformats.org/drawingml/2006/main">
            <a:r>
              <a:t>브랜드명 검색량 추이</a:t>
            </a:r>
            <a:endParaRPr/>
          </a:p>
          <a:p xmlns:a="http://schemas.openxmlformats.org/drawingml/2006/main">
            <a:r>
              <a:t>안정적 검색 노출 확보로 잠재 수요 완전 장악</a:t>
            </a:r>
            <a:endParaRPr/>
          </a:p>
          <a:p xmlns:a="http://schemas.openxmlformats.org/drawingml/2006/main">
            <a:r>
              <a:t>브랜드 키워드 실검색 지수 폭증</a:t>
            </a:r>
            <a:endParaRPr/>
          </a:p>
          <a:p xmlns:a="http://schemas.openxmlformats.org/drawingml/2006/main">
            <a:r>
              <a:t>전환 매출액 전년 동기 대비 1,000% 성장</a:t>
            </a:r>
            <a:endParaRPr/>
          </a:p>
          <a:p xmlns:a="http://schemas.openxmlformats.org/drawingml/2006/main">
            <a:r>
              <a:t>₩21M</a:t>
            </a:r>
            <a:endParaRPr/>
          </a:p>
          <a:p xmlns:a="http://schemas.openxmlformats.org/drawingml/2006/main">
            <a:r>
              <a:t>₩51M</a:t>
            </a:r>
            <a:endParaRPr/>
          </a:p>
          <a:p xmlns:a="http://schemas.openxmlformats.org/drawingml/2006/main">
            <a:r>
              <a:t>₩81M</a:t>
            </a:r>
            <a:endParaRPr/>
          </a:p>
          <a:p xmlns:a="http://schemas.openxmlformats.org/drawingml/2006/main">
            <a:r>
              <a:t>2025.上</a:t>
            </a:r>
            <a:endParaRPr/>
          </a:p>
          <a:p xmlns:a="http://schemas.openxmlformats.org/drawingml/2006/main">
            <a:r>
              <a:t>▲ 142%</a:t>
            </a:r>
            <a:endParaRPr/>
          </a:p>
          <a:p xmlns:a="http://schemas.openxmlformats.org/drawingml/2006/main">
            <a:r>
              <a:t>2025.下</a:t>
            </a:r>
            <a:endParaRPr/>
          </a:p>
          <a:p xmlns:a="http://schemas.openxmlformats.org/drawingml/2006/main">
            <a:r>
              <a:t>▲ 58%</a:t>
            </a:r>
            <a:endParaRPr/>
          </a:p>
          <a:p xmlns:a="http://schemas.openxmlformats.org/drawingml/2006/main">
            <a:r>
              <a:t>2026.上</a:t>
            </a:r>
            <a:endParaRPr/>
          </a:p>
          <a:p xmlns:a="http://schemas.openxmlformats.org/drawingml/2006/main">
            <a:r>
              <a:t>광고 매출액 변화</a:t>
            </a:r>
            <a:endParaRPr/>
          </a:p>
          <a:p xmlns:a="http://schemas.openxmlformats.org/drawingml/2006/main">
            <a:r>
              <a:t>월평균 광고비: ₩ 50,000,000 기준</a:t>
            </a:r>
            <a:endParaRPr/>
          </a:p>
          <a:p xmlns:a="http://schemas.openxmlformats.org/drawingml/2006/main">
            <a:r>
              <a:t>스마트스토어 일 방문자 수 10,000명 안착</a:t>
            </a:r>
            <a:endParaRPr/>
          </a:p>
          <a:p xmlns:a="http://schemas.openxmlformats.org/drawingml/2006/main">
            <a:r>
              <a:t>검색(SA) ROAS 3,000% 및 GFA 성과 최우수</a:t>
            </a:r>
            <a:endParaRPr/>
          </a:p>
          <a:p xmlns:a="http://schemas.openxmlformats.org/drawingml/2006/main">
            <a:r>
              <a:t>수치의 출처·기간·집계 범위는 제공 자료에서 별도로 확인되지 않았습니다. 성과를 보장하는 수치가 아닙니다.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원본 제안서 기재 내용</a:t>
            </a:r>
            <a:endParaRPr/>
          </a:p>
          <a:p xmlns:a="http://schemas.openxmlformats.org/drawingml/2006/main">
            <a:r>
              <a:t>CASE 4</a:t>
            </a:r>
            <a:endParaRPr/>
          </a:p>
          <a:p xmlns:a="http://schemas.openxmlformats.org/drawingml/2006/main">
            <a:r>
              <a:t>식품 / 건기식</a:t>
            </a:r>
            <a:endParaRPr/>
          </a:p>
          <a:p xmlns:a="http://schemas.openxmlformats.org/drawingml/2006/main">
            <a:r>
              <a:t>프로젝트 목표</a:t>
            </a:r>
            <a:endParaRPr/>
          </a:p>
          <a:p xmlns:a="http://schemas.openxmlformats.org/drawingml/2006/main">
            <a:r>
              <a:t>제품 신뢰 및 주요 인지도 강화</a:t>
            </a:r>
            <a:endParaRPr/>
          </a:p>
          <a:p xmlns:a="http://schemas.openxmlformats.org/drawingml/2006/main">
            <a:r>
              <a:t>공식 브랜드 스토어 매출 볼륨업</a:t>
            </a:r>
            <a:endParaRPr/>
          </a:p>
          <a:p xmlns:a="http://schemas.openxmlformats.org/drawingml/2006/main">
            <a:r>
              <a:t>마케팅 전략 다각화 통한 재구매 유도</a:t>
            </a:r>
            <a:endParaRPr/>
          </a:p>
          <a:p xmlns:a="http://schemas.openxmlformats.org/drawingml/2006/main">
            <a:r>
              <a:t>스토어 프리미어 멤버십 등급 달성</a:t>
            </a:r>
            <a:endParaRPr/>
          </a:p>
          <a:p xmlns:a="http://schemas.openxmlformats.org/drawingml/2006/main">
            <a:r>
              <a:t>마케팅 전략</a:t>
            </a:r>
            <a:endParaRPr/>
          </a:p>
          <a:p xmlns:a="http://schemas.openxmlformats.org/drawingml/2006/main">
            <a:r>
              <a:t>경쟁사 면밀 비교를 통한 세부 전환 키워드 추출</a:t>
            </a:r>
            <a:endParaRPr/>
          </a:p>
          <a:p xmlns:a="http://schemas.openxmlformats.org/drawingml/2006/main">
            <a:r>
              <a:t>SEO 최적화 콘텐츠 주기적 대량 발행 및 상위 노출</a:t>
            </a:r>
            <a:endParaRPr/>
          </a:p>
          <a:p xmlns:a="http://schemas.openxmlformats.org/drawingml/2006/main">
            <a:r>
              <a:t>쇼핑 라이브 주기적 진행으로 실시간 판매 증가</a:t>
            </a:r>
            <a:endParaRPr/>
          </a:p>
          <a:p xmlns:a="http://schemas.openxmlformats.org/drawingml/2006/main">
            <a:r>
              <a:t>브랜드 신뢰 강화를 위한 고품격 언론 보도 병행</a:t>
            </a:r>
            <a:endParaRPr/>
          </a:p>
          <a:p xmlns:a="http://schemas.openxmlformats.org/drawingml/2006/main">
            <a:r>
              <a:t>미디어 믹스</a:t>
            </a:r>
            <a:endParaRPr/>
          </a:p>
          <a:p xmlns:a="http://schemas.openxmlformats.org/drawingml/2006/main">
            <a:r>
              <a:t>언론/커뮤니티: 실구매 타겟 핫딜 / 맘카페 유도</a:t>
            </a:r>
            <a:endParaRPr/>
          </a:p>
          <a:p xmlns:a="http://schemas.openxmlformats.org/drawingml/2006/main">
            <a:r>
              <a:t>검색광고: 네이버 파워링크 및 쇼핑 / 구글 광고</a:t>
            </a:r>
            <a:endParaRPr/>
          </a:p>
          <a:p xmlns:a="http://schemas.openxmlformats.org/drawingml/2006/main">
            <a:r>
              <a:t>SNS광고: 인스타그램 / 페이스북 피드 최적화 광고</a:t>
            </a:r>
            <a:endParaRPr/>
          </a:p>
          <a:p xmlns:a="http://schemas.openxmlformats.org/drawingml/2006/main">
            <a:r>
              <a:t>06</a:t>
            </a:r>
            <a:endParaRPr/>
          </a:p>
          <a:p xmlns:a="http://schemas.openxmlformats.org/drawingml/2006/main">
            <a:r>
              <a:t>KPI – 재구매 증대 및 광고비 누수 방지</a:t>
            </a:r>
            <a:endParaRPr/>
          </a:p>
          <a:p xmlns:a="http://schemas.openxmlformats.org/drawingml/2006/main">
            <a:r>
              <a:t>1.2억</a:t>
            </a:r>
            <a:endParaRPr/>
          </a:p>
          <a:p xmlns:a="http://schemas.openxmlformats.org/drawingml/2006/main">
            <a:r>
              <a:t>2.5억</a:t>
            </a:r>
            <a:endParaRPr/>
          </a:p>
          <a:p xmlns:a="http://schemas.openxmlformats.org/drawingml/2006/main">
            <a:r>
              <a:t>5.3억</a:t>
            </a:r>
            <a:endParaRPr/>
          </a:p>
          <a:p xmlns:a="http://schemas.openxmlformats.org/drawingml/2006/main">
            <a:r>
              <a:t>2025.07</a:t>
            </a:r>
            <a:endParaRPr/>
          </a:p>
          <a:p xmlns:a="http://schemas.openxmlformats.org/drawingml/2006/main">
            <a:r>
              <a:t>▲ 108%</a:t>
            </a:r>
            <a:endParaRPr/>
          </a:p>
          <a:p xmlns:a="http://schemas.openxmlformats.org/drawingml/2006/main">
            <a:r>
              <a:t>2025.12</a:t>
            </a:r>
            <a:endParaRPr/>
          </a:p>
          <a:p xmlns:a="http://schemas.openxmlformats.org/drawingml/2006/main">
            <a:r>
              <a:t>▲ 112%</a:t>
            </a:r>
            <a:endParaRPr/>
          </a:p>
          <a:p xmlns:a="http://schemas.openxmlformats.org/drawingml/2006/main">
            <a:r>
              <a:t>2026.04</a:t>
            </a:r>
            <a:endParaRPr/>
          </a:p>
          <a:p xmlns:a="http://schemas.openxmlformats.org/drawingml/2006/main">
            <a:r>
              <a:t>스토어 매출 증가 추이</a:t>
            </a:r>
            <a:endParaRPr/>
          </a:p>
          <a:p xmlns:a="http://schemas.openxmlformats.org/drawingml/2006/main">
            <a:r>
              <a:t>지속적인 단골 고객화 프로모션의 안착</a:t>
            </a:r>
            <a:endParaRPr/>
          </a:p>
          <a:p xmlns:a="http://schemas.openxmlformats.org/drawingml/2006/main">
            <a:r>
              <a:t>대행 개시 후 매출 가파른 우상향 기록</a:t>
            </a:r>
            <a:endParaRPr/>
          </a:p>
          <a:p xmlns:a="http://schemas.openxmlformats.org/drawingml/2006/main">
            <a:r>
              <a:t>기존 채널 광고 누수 차단을 통한 효율적 예산소진</a:t>
            </a:r>
            <a:endParaRPr/>
          </a:p>
          <a:p xmlns:a="http://schemas.openxmlformats.org/drawingml/2006/main">
            <a:r>
              <a:t>3,120</a:t>
            </a:r>
            <a:endParaRPr/>
          </a:p>
          <a:p xmlns:a="http://schemas.openxmlformats.org/drawingml/2006/main">
            <a:r>
              <a:t>10,610</a:t>
            </a:r>
            <a:endParaRPr/>
          </a:p>
          <a:p xmlns:a="http://schemas.openxmlformats.org/drawingml/2006/main">
            <a:r>
              <a:t>22,010</a:t>
            </a:r>
            <a:endParaRPr/>
          </a:p>
          <a:p xmlns:a="http://schemas.openxmlformats.org/drawingml/2006/main">
            <a:r>
              <a:t>2025.07</a:t>
            </a:r>
            <a:endParaRPr/>
          </a:p>
          <a:p xmlns:a="http://schemas.openxmlformats.org/drawingml/2006/main">
            <a:r>
              <a:t>▲ 240%</a:t>
            </a:r>
            <a:endParaRPr/>
          </a:p>
          <a:p xmlns:a="http://schemas.openxmlformats.org/drawingml/2006/main">
            <a:r>
              <a:t>2025.12</a:t>
            </a:r>
            <a:endParaRPr/>
          </a:p>
          <a:p xmlns:a="http://schemas.openxmlformats.org/drawingml/2006/main">
            <a:r>
              <a:t>▲ 107%</a:t>
            </a:r>
            <a:endParaRPr/>
          </a:p>
          <a:p xmlns:a="http://schemas.openxmlformats.org/drawingml/2006/main">
            <a:r>
              <a:t>2026.04</a:t>
            </a:r>
            <a:endParaRPr/>
          </a:p>
          <a:p xmlns:a="http://schemas.openxmlformats.org/drawingml/2006/main">
            <a:r>
              <a:t>브랜드명 검색량 증가 추이</a:t>
            </a:r>
            <a:endParaRPr/>
          </a:p>
          <a:p xmlns:a="http://schemas.openxmlformats.org/drawingml/2006/main">
            <a:r>
              <a:t>월평균 광고비: ₩ 50,000,000 수준</a:t>
            </a:r>
            <a:endParaRPr/>
          </a:p>
          <a:p xmlns:a="http://schemas.openxmlformats.org/drawingml/2006/main">
            <a:r>
              <a:t>월평균 매출: ₩ 450,000,000 도달</a:t>
            </a:r>
            <a:endParaRPr/>
          </a:p>
          <a:p xmlns:a="http://schemas.openxmlformats.org/drawingml/2006/main">
            <a:r>
              <a:t>일 방문자 수: 2,070 → 5,710명 (ROAS 900%)</a:t>
            </a:r>
            <a:endParaRPr/>
          </a:p>
          <a:p xmlns:a="http://schemas.openxmlformats.org/drawingml/2006/main">
            <a:r>
              <a:t>수치의 출처·기간·집계 범위는 제공 자료에서 별도로 확인되지 않았습니다. 성과를 보장하는 수치가 아닙니다.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원본 제안서 기재 내용</a:t>
            </a:r>
            <a:endParaRPr/>
          </a:p>
          <a:p xmlns:a="http://schemas.openxmlformats.org/drawingml/2006/main">
            <a:r>
              <a:t>CASE 5</a:t>
            </a:r>
            <a:endParaRPr/>
          </a:p>
          <a:p xmlns:a="http://schemas.openxmlformats.org/drawingml/2006/main">
            <a:r>
              <a:t>금융 / 대부업</a:t>
            </a:r>
            <a:endParaRPr/>
          </a:p>
          <a:p xmlns:a="http://schemas.openxmlformats.org/drawingml/2006/main">
            <a:r>
              <a:t>프로젝트 목표</a:t>
            </a:r>
            <a:endParaRPr/>
          </a:p>
          <a:p xmlns:a="http://schemas.openxmlformats.org/drawingml/2006/main">
            <a:r>
              <a:t>비용 최적화 회원가입 및 카드 신규 연동 유치</a:t>
            </a:r>
            <a:endParaRPr/>
          </a:p>
          <a:p xmlns:a="http://schemas.openxmlformats.org/drawingml/2006/main">
            <a:r>
              <a:t>잠재 고객 기반의 고품질 실체적 DB 확보</a:t>
            </a:r>
            <a:endParaRPr/>
          </a:p>
          <a:p xmlns:a="http://schemas.openxmlformats.org/drawingml/2006/main">
            <a:r>
              <a:t>타겟 오디언스 대상 대부 및 대출 브랜드 인지도 제고</a:t>
            </a:r>
            <a:endParaRPr/>
          </a:p>
          <a:p xmlns:a="http://schemas.openxmlformats.org/drawingml/2006/main">
            <a:r>
              <a:t>금융 니즈에 따른 단계별 맞춤식 구매 전환 유도</a:t>
            </a:r>
            <a:endParaRPr/>
          </a:p>
          <a:p xmlns:a="http://schemas.openxmlformats.org/drawingml/2006/main">
            <a:r>
              <a:t>마케팅 전략</a:t>
            </a:r>
            <a:endParaRPr/>
          </a:p>
          <a:p xmlns:a="http://schemas.openxmlformats.org/drawingml/2006/main">
            <a:r>
              <a:t>정밀 유입 추적을 위한 UTM코드 연계 및 실시간 추적</a:t>
            </a:r>
            <a:endParaRPr/>
          </a:p>
          <a:p xmlns:a="http://schemas.openxmlformats.org/drawingml/2006/main">
            <a:r>
              <a:t>소재별 반응율 계측을 위한 이벤트 A/B 테스트 정밀화</a:t>
            </a:r>
            <a:endParaRPr/>
          </a:p>
          <a:p xmlns:a="http://schemas.openxmlformats.org/drawingml/2006/main">
            <a:r>
              <a:t>금융 성과 애널리틱스 활용 노출 지면 효율 자동화</a:t>
            </a:r>
            <a:endParaRPr/>
          </a:p>
          <a:p xmlns:a="http://schemas.openxmlformats.org/drawingml/2006/main">
            <a:r>
              <a:t>경쟁 키워드 단가 방어형 서브 키워드 세분화 추출</a:t>
            </a:r>
            <a:endParaRPr/>
          </a:p>
          <a:p xmlns:a="http://schemas.openxmlformats.org/drawingml/2006/main">
            <a:r>
              <a:t>미디어 믹스</a:t>
            </a:r>
            <a:endParaRPr/>
          </a:p>
          <a:p xmlns:a="http://schemas.openxmlformats.org/drawingml/2006/main">
            <a:r>
              <a:t>검색광고: 네이버 파워링크 및 카카오 주요 포털 지면</a:t>
            </a:r>
            <a:endParaRPr/>
          </a:p>
          <a:p xmlns:a="http://schemas.openxmlformats.org/drawingml/2006/main">
            <a:r>
              <a:t>배너광고: 네이버 GFA / 카카오 모먼트 / 구글 GDN</a:t>
            </a:r>
            <a:endParaRPr/>
          </a:p>
          <a:p xmlns:a="http://schemas.openxmlformats.org/drawingml/2006/main">
            <a:r>
              <a:t>SNS광고: 페이스북 맞춤 픽셀 행동 기반 오디언스 타겟팅</a:t>
            </a:r>
            <a:endParaRPr/>
          </a:p>
          <a:p xmlns:a="http://schemas.openxmlformats.org/drawingml/2006/main">
            <a:r>
              <a:t>06</a:t>
            </a:r>
            <a:endParaRPr/>
          </a:p>
          <a:p xmlns:a="http://schemas.openxmlformats.org/drawingml/2006/main">
            <a:r>
              <a:t>KPI – DB 확보 및 DB 단가 하향</a:t>
            </a:r>
            <a:endParaRPr/>
          </a:p>
          <a:p xmlns:a="http://schemas.openxmlformats.org/drawingml/2006/main">
            <a:r>
              <a:t>30,000</a:t>
            </a:r>
            <a:endParaRPr/>
          </a:p>
          <a:p xmlns:a="http://schemas.openxmlformats.org/drawingml/2006/main">
            <a:r>
              <a:t>38,000</a:t>
            </a:r>
            <a:endParaRPr/>
          </a:p>
          <a:p xmlns:a="http://schemas.openxmlformats.org/drawingml/2006/main">
            <a:r>
              <a:t>77,000</a:t>
            </a:r>
            <a:endParaRPr/>
          </a:p>
          <a:p xmlns:a="http://schemas.openxmlformats.org/drawingml/2006/main">
            <a:r>
              <a:t>2025.上</a:t>
            </a:r>
            <a:endParaRPr/>
          </a:p>
          <a:p xmlns:a="http://schemas.openxmlformats.org/drawingml/2006/main">
            <a:r>
              <a:t>▲ 26%</a:t>
            </a:r>
            <a:endParaRPr/>
          </a:p>
          <a:p xmlns:a="http://schemas.openxmlformats.org/drawingml/2006/main">
            <a:r>
              <a:t>2025.下</a:t>
            </a:r>
            <a:endParaRPr/>
          </a:p>
          <a:p xmlns:a="http://schemas.openxmlformats.org/drawingml/2006/main">
            <a:r>
              <a:t>▲ 102%</a:t>
            </a:r>
            <a:endParaRPr/>
          </a:p>
          <a:p xmlns:a="http://schemas.openxmlformats.org/drawingml/2006/main">
            <a:r>
              <a:t>2026.上</a:t>
            </a:r>
            <a:endParaRPr/>
          </a:p>
          <a:p xmlns:a="http://schemas.openxmlformats.org/drawingml/2006/main">
            <a:r>
              <a:t>신규 방문자 및 가입자 추이</a:t>
            </a:r>
            <a:endParaRPr/>
          </a:p>
          <a:p xmlns:a="http://schemas.openxmlformats.org/drawingml/2006/main">
            <a:r>
              <a:t>신규 방문자 수 전 기간 대비 160% 폭발적 증가</a:t>
            </a:r>
            <a:endParaRPr/>
          </a:p>
          <a:p xmlns:a="http://schemas.openxmlformats.org/drawingml/2006/main">
            <a:r>
              <a:t>캠페인 최적화 연동을 통한 전체 가입자 동반 성장</a:t>
            </a:r>
            <a:endParaRPr/>
          </a:p>
          <a:p xmlns:a="http://schemas.openxmlformats.org/drawingml/2006/main">
            <a:r>
              <a:t>DB 유치 단가(CPA) 기존 대비 약 35% 가량 세이브</a:t>
            </a:r>
            <a:endParaRPr/>
          </a:p>
          <a:p xmlns:a="http://schemas.openxmlformats.org/drawingml/2006/main">
            <a:r>
              <a:t>DB 단가 관리 세부 지표</a:t>
            </a:r>
            <a:endParaRPr/>
          </a:p>
          <a:p xmlns:a="http://schemas.openxmlformats.org/drawingml/2006/main">
            <a:r>
              <a:t>평균 광고비 대비 DB 단가:  최저 수치 달성</a:t>
            </a:r>
            <a:endParaRPr/>
          </a:p>
          <a:p xmlns:a="http://schemas.openxmlformats.org/drawingml/2006/main">
            <a:r>
              <a:t>A/B 테스트 도달률:  테스트 개시 전 대비 45% 향상</a:t>
            </a:r>
            <a:endParaRPr/>
          </a:p>
          <a:p xmlns:a="http://schemas.openxmlformats.org/drawingml/2006/main">
            <a:r>
              <a:t>타겟 오디언스 타겟율:  카카오 모먼트 연동 지수 우수</a:t>
            </a:r>
            <a:endParaRPr/>
          </a:p>
          <a:p xmlns:a="http://schemas.openxmlformats.org/drawingml/2006/main">
            <a:r>
              <a:t>최종 CPA 감소율:  연간 목표치 대비 120% 초과달성</a:t>
            </a:r>
            <a:endParaRPr/>
          </a:p>
          <a:p xmlns:a="http://schemas.openxmlformats.org/drawingml/2006/main">
            <a:r>
              <a:t>수치의 출처·기간·집계 범위는 제공 자료에서 별도로 확인되지 않았습니다. 성과를 보장하는 수치가 아닙니다.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  <a:endParaRPr/>
          </a:p>
          <a:p xmlns:a="http://schemas.openxmlformats.org/drawingml/2006/main">
            <a:r>
              <a:t>원본 제안서 기재 내용</a:t>
            </a:r>
            <a:endParaRPr/>
          </a:p>
          <a:p xmlns:a="http://schemas.openxmlformats.org/drawingml/2006/main">
            <a:r>
              <a:t>CASE 6</a:t>
            </a:r>
            <a:endParaRPr/>
          </a:p>
          <a:p xmlns:a="http://schemas.openxmlformats.org/drawingml/2006/main">
            <a:r>
              <a:t>생필품 / 유아용품</a:t>
            </a:r>
            <a:endParaRPr/>
          </a:p>
          <a:p xmlns:a="http://schemas.openxmlformats.org/drawingml/2006/main">
            <a:r>
              <a:t>프로젝트 목표</a:t>
            </a:r>
            <a:endParaRPr/>
          </a:p>
          <a:p xmlns:a="http://schemas.openxmlformats.org/drawingml/2006/main">
            <a:r>
              <a:t>생필품 및 유아용품 카테고리 선점</a:t>
            </a:r>
            <a:endParaRPr/>
          </a:p>
          <a:p xmlns:a="http://schemas.openxmlformats.org/drawingml/2006/main">
            <a:r>
              <a:t>네이버 쇼핑라이브 / 브랜드데이 집행 및 성과 증대</a:t>
            </a:r>
            <a:endParaRPr/>
          </a:p>
          <a:p xmlns:a="http://schemas.openxmlformats.org/drawingml/2006/main">
            <a:r>
              <a:t>단골고객 유입 강화 통한 상시 매출 볼륨업</a:t>
            </a:r>
            <a:endParaRPr/>
          </a:p>
          <a:p xmlns:a="http://schemas.openxmlformats.org/drawingml/2006/main">
            <a:r>
              <a:t>네이버 스마트스토어 프리미어 등급 도달</a:t>
            </a:r>
            <a:endParaRPr/>
          </a:p>
          <a:p xmlns:a="http://schemas.openxmlformats.org/drawingml/2006/main">
            <a:r>
              <a:t>마케팅 전략</a:t>
            </a:r>
            <a:endParaRPr/>
          </a:p>
          <a:p xmlns:a="http://schemas.openxmlformats.org/drawingml/2006/main">
            <a:r>
              <a:t>소재 다변화 및 타겟 세분화 기반 SA 전문 컨설팅</a:t>
            </a:r>
            <a:endParaRPr/>
          </a:p>
          <a:p xmlns:a="http://schemas.openxmlformats.org/drawingml/2006/main">
            <a:r>
              <a:t>연간 판매 데이터 정밀 정제를 통한 내부 컨설팅</a:t>
            </a:r>
            <a:endParaRPr/>
          </a:p>
          <a:p xmlns:a="http://schemas.openxmlformats.org/drawingml/2006/main">
            <a:r>
              <a:t>브랜드 고유 스마트스토어 기획 레이아웃 리빌딩</a:t>
            </a:r>
            <a:endParaRPr/>
          </a:p>
          <a:p xmlns:a="http://schemas.openxmlformats.org/drawingml/2006/main">
            <a:r>
              <a:t>외부 매체 발굴 확장을 통한 유입 모수 완전 장악</a:t>
            </a:r>
            <a:endParaRPr/>
          </a:p>
          <a:p xmlns:a="http://schemas.openxmlformats.org/drawingml/2006/main">
            <a:r>
              <a:t>미디어 믹스</a:t>
            </a:r>
            <a:endParaRPr/>
          </a:p>
          <a:p xmlns:a="http://schemas.openxmlformats.org/drawingml/2006/main">
            <a:r>
              <a:t>검색광고: 네이버 파워링크 및 쇼핑검색 / 쇼핑 브랜드검색</a:t>
            </a:r>
            <a:endParaRPr/>
          </a:p>
          <a:p xmlns:a="http://schemas.openxmlformats.org/drawingml/2006/main">
            <a:r>
              <a:t>배너광고: 네이버 GFA 핵심 지면 맞춤 타겟팅 광고 전개</a:t>
            </a:r>
            <a:endParaRPr/>
          </a:p>
          <a:p xmlns:a="http://schemas.openxmlformats.org/drawingml/2006/main">
            <a:r>
              <a:t>외부 네트워크 광고: 타겟 방문 빈도 높은 맘카페 집중 연계</a:t>
            </a:r>
            <a:endParaRPr/>
          </a:p>
          <a:p xmlns:a="http://schemas.openxmlformats.org/drawingml/2006/main">
            <a:r>
              <a:t>06</a:t>
            </a:r>
            <a:endParaRPr/>
          </a:p>
          <a:p xmlns:a="http://schemas.openxmlformats.org/drawingml/2006/main">
            <a:r>
              <a:t>KPI – 브랜드데이 / 이벤트 성과 증대</a:t>
            </a:r>
            <a:endParaRPr/>
          </a:p>
          <a:p xmlns:a="http://schemas.openxmlformats.org/drawingml/2006/main">
            <a:r>
              <a:t>1,500만</a:t>
            </a:r>
            <a:endParaRPr/>
          </a:p>
          <a:p xmlns:a="http://schemas.openxmlformats.org/drawingml/2006/main">
            <a:r>
              <a:t>1.0억</a:t>
            </a:r>
            <a:endParaRPr/>
          </a:p>
          <a:p xmlns:a="http://schemas.openxmlformats.org/drawingml/2006/main">
            <a:r>
              <a:t>6.0억</a:t>
            </a:r>
            <a:endParaRPr/>
          </a:p>
          <a:p xmlns:a="http://schemas.openxmlformats.org/drawingml/2006/main">
            <a:r>
              <a:t>2025.03</a:t>
            </a:r>
            <a:endParaRPr/>
          </a:p>
          <a:p xmlns:a="http://schemas.openxmlformats.org/drawingml/2006/main">
            <a:r>
              <a:t>▲ 566%</a:t>
            </a:r>
            <a:endParaRPr/>
          </a:p>
          <a:p xmlns:a="http://schemas.openxmlformats.org/drawingml/2006/main">
            <a:r>
              <a:t>2025.07</a:t>
            </a:r>
            <a:endParaRPr/>
          </a:p>
          <a:p xmlns:a="http://schemas.openxmlformats.org/drawingml/2006/main">
            <a:r>
              <a:t>▲ 500%</a:t>
            </a:r>
            <a:endParaRPr/>
          </a:p>
          <a:p xmlns:a="http://schemas.openxmlformats.org/drawingml/2006/main">
            <a:r>
              <a:t>2026.02</a:t>
            </a:r>
            <a:endParaRPr/>
          </a:p>
          <a:p xmlns:a="http://schemas.openxmlformats.org/drawingml/2006/main">
            <a:r>
              <a:t>스토어 매출 증가 추이</a:t>
            </a:r>
            <a:endParaRPr/>
          </a:p>
          <a:p xmlns:a="http://schemas.openxmlformats.org/drawingml/2006/main">
            <a:r>
              <a:t>대행 초기 대비 스토어 매출 대폭 성장 완료</a:t>
            </a:r>
            <a:endParaRPr/>
          </a:p>
          <a:p xmlns:a="http://schemas.openxmlformats.org/drawingml/2006/main">
            <a:r>
              <a:t>프로모션 효율 향상으로 목표 등급 안착</a:t>
            </a:r>
            <a:endParaRPr/>
          </a:p>
          <a:p xmlns:a="http://schemas.openxmlformats.org/drawingml/2006/main">
            <a:r>
              <a:t>평균 구매 객단가 약 28% 추가 상승 유도</a:t>
            </a:r>
            <a:endParaRPr/>
          </a:p>
          <a:p xmlns:a="http://schemas.openxmlformats.org/drawingml/2006/main">
            <a:r>
              <a:t>20,900</a:t>
            </a:r>
            <a:endParaRPr/>
          </a:p>
          <a:p xmlns:a="http://schemas.openxmlformats.org/drawingml/2006/main">
            <a:r>
              <a:t>39,600</a:t>
            </a:r>
            <a:endParaRPr/>
          </a:p>
          <a:p xmlns:a="http://schemas.openxmlformats.org/drawingml/2006/main">
            <a:r>
              <a:t>69,100</a:t>
            </a:r>
            <a:endParaRPr/>
          </a:p>
          <a:p xmlns:a="http://schemas.openxmlformats.org/drawingml/2006/main">
            <a:r>
              <a:t>2025.03</a:t>
            </a:r>
            <a:endParaRPr/>
          </a:p>
          <a:p xmlns:a="http://schemas.openxmlformats.org/drawingml/2006/main">
            <a:r>
              <a:t>▲ 89%</a:t>
            </a:r>
            <a:endParaRPr/>
          </a:p>
          <a:p xmlns:a="http://schemas.openxmlformats.org/drawingml/2006/main">
            <a:r>
              <a:t>2025.07</a:t>
            </a:r>
            <a:endParaRPr/>
          </a:p>
          <a:p xmlns:a="http://schemas.openxmlformats.org/drawingml/2006/main">
            <a:r>
              <a:t>▲ 74%</a:t>
            </a:r>
            <a:endParaRPr/>
          </a:p>
          <a:p xmlns:a="http://schemas.openxmlformats.org/drawingml/2006/main">
            <a:r>
              <a:t>2026.02</a:t>
            </a:r>
            <a:endParaRPr/>
          </a:p>
          <a:p xmlns:a="http://schemas.openxmlformats.org/drawingml/2006/main">
            <a:r>
              <a:t>브랜드명 검색량 증가 추이</a:t>
            </a:r>
            <a:endParaRPr/>
          </a:p>
          <a:p xmlns:a="http://schemas.openxmlformats.org/drawingml/2006/main">
            <a:r>
              <a:t>브랜드데이 이벤트 시점에 부합한 유입 마케팅</a:t>
            </a:r>
            <a:endParaRPr/>
          </a:p>
          <a:p xmlns:a="http://schemas.openxmlformats.org/drawingml/2006/main">
            <a:r>
              <a:t>라이브쇼 진행 1시간 만에 매출 3억 원 달성</a:t>
            </a:r>
            <a:endParaRPr/>
          </a:p>
          <a:p xmlns:a="http://schemas.openxmlformats.org/drawingml/2006/main">
            <a:r>
              <a:t>네이버 쇼핑 부문 매체 우수사례 최종 선정</a:t>
            </a:r>
            <a:endParaRPr/>
          </a:p>
          <a:p xmlns:a="http://schemas.openxmlformats.org/drawingml/2006/main">
            <a:r>
              <a:t>수치의 출처·기간·집계 범위는 제공 자료에서 별도로 확인되지 않았습니다. 성과를 보장하는 수치가 아닙니다.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1a749464264a61" /></Relationships>
</file>

<file path=ppt/slideLayouts/slideLayout1.xml><?xml version="1.0" encoding="utf-8"?>
<p:sldLayout xmlns:p="http://schemas.openxmlformats.org/presentationml/2006/main" preserve="1">
  <p:cSld name="DEFAULT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0b8f9906a0e4525" /><Relationship Type="http://schemas.openxmlformats.org/officeDocument/2006/relationships/slideLayout" Target="/ppt/slideLayouts/slideLayout1.xml" Id="R2b9fc8a8da624d8d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9fc8a8da624d8d"/>
  </p:sldLayoutIdLst>
  <p:hf sldNum="0" hdr="0" ftr="0" dt="0"/>
  <p:txStyles>
    <p:titleStyle>
      <a:lvl1pPr xmlns:a="http://schemas.openxmlformats.org/drawingml/2006/main"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9f738cfea84a0c" /><Relationship Type="http://schemas.openxmlformats.org/officeDocument/2006/relationships/image" Target="/ppt/media/image.png" Id="Rcf18278160bb4f87" /><Relationship Type="http://schemas.openxmlformats.org/officeDocument/2006/relationships/notesSlide" Target="/ppt/notesSlides/notesSlide1.xml" Id="R50417d671da74b5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7c02ad0941473a" /><Relationship Type="http://schemas.openxmlformats.org/officeDocument/2006/relationships/image" Target="/ppt/media/image2.png" Id="R04f1cb6a8fc7471e" /><Relationship Type="http://schemas.openxmlformats.org/officeDocument/2006/relationships/notesSlide" Target="/ppt/notesSlides/notesSlide2.xml" Id="R7b370eeadf75463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1fea1a49a34618" /><Relationship Type="http://schemas.openxmlformats.org/officeDocument/2006/relationships/notesSlide" Target="/ppt/notesSlides/notesSlide3.xml" Id="Rdf5c2b5f1f324d6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02012f71934ca5" /><Relationship Type="http://schemas.openxmlformats.org/officeDocument/2006/relationships/image" Target="/ppt/media/image3.png" Id="Rb60ec8d7263c473c" /><Relationship Type="http://schemas.openxmlformats.org/officeDocument/2006/relationships/notesSlide" Target="/ppt/notesSlides/notesSlide4.xml" Id="Rfe5e209516e0457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a311749ac8406b" /><Relationship Type="http://schemas.openxmlformats.org/officeDocument/2006/relationships/image" Target="/ppt/media/image4.png" Id="R8c2d87eec7b0412e" /><Relationship Type="http://schemas.openxmlformats.org/officeDocument/2006/relationships/notesSlide" Target="/ppt/notesSlides/notesSlide5.xml" Id="R66d9aca3e44b42b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c06b64d8cc4166" /><Relationship Type="http://schemas.openxmlformats.org/officeDocument/2006/relationships/notesSlide" Target="/ppt/notesSlides/notesSlide6.xml" Id="R7e74e05cc2c44aa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40069de244fe7" /><Relationship Type="http://schemas.openxmlformats.org/officeDocument/2006/relationships/notesSlide" Target="/ppt/notesSlides/notesSlide7.xml" Id="Rf633d0672f8e49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5851cce58d4afc" /><Relationship Type="http://schemas.openxmlformats.org/officeDocument/2006/relationships/notesSlide" Target="/ppt/notesSlides/notesSlide8.xml" Id="R471a12a42eac4a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aecda84a974866" /><Relationship Type="http://schemas.openxmlformats.org/officeDocument/2006/relationships/notesSlide" Target="/ppt/notesSlides/notesSlide9.xml" Id="R8f04a1ac62c447d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afd58f689c483c" /><Relationship Type="http://schemas.openxmlformats.org/officeDocument/2006/relationships/notesSlide" Target="/ppt/notesSlides/notesSlide10.xml" Id="R3d4c66fadf9040b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1ead2fd15946e2" /><Relationship Type="http://schemas.openxmlformats.org/officeDocument/2006/relationships/notesSlide" Target="/ppt/notesSlides/notesSlide11.xml" Id="R0ea94cb37e704f4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85177a5e404b9f" /><Relationship Type="http://schemas.openxmlformats.org/officeDocument/2006/relationships/notesSlide" Target="/ppt/notesSlides/notesSlide12.xml" Id="Rfbe6894155254d2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6a16f35b714063" /><Relationship Type="http://schemas.openxmlformats.org/officeDocument/2006/relationships/image" Target="/ppt/media/image5.png" Id="R0a5c8166d5084a71" /><Relationship Type="http://schemas.openxmlformats.org/officeDocument/2006/relationships/hyperlink" Target="https://naver.me/G0pI5X4A" TargetMode="External" Id="Rf7c5ca198df04ba5" /><Relationship Type="http://schemas.openxmlformats.org/officeDocument/2006/relationships/hyperlink" Target="https://open.kakao.com/o/sWCJDini" TargetMode="External" Id="R71430475d82c4656" /><Relationship Type="http://schemas.openxmlformats.org/officeDocument/2006/relationships/notesSlide" Target="/ppt/notesSlides/notesSlide13.xml" Id="Re77a314525f1417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9eb9639941423b" /><Relationship Type="http://schemas.openxmlformats.org/officeDocument/2006/relationships/image" Target="/ppt/media/image6.png" Id="R99caa5790a834e4b" /><Relationship Type="http://schemas.openxmlformats.org/officeDocument/2006/relationships/hyperlink" Target="https://open.kakao.com/o/sWCJDini" TargetMode="External" Id="Ra71502e4f6104a0e" /><Relationship Type="http://schemas.openxmlformats.org/officeDocument/2006/relationships/notesSlide" Target="/ppt/notesSlides/notesSlide14.xml" Id="R0522ef5bb40041c6" /></Relationships>
</file>

<file path=ppt/slides/slide1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cf18278160bb4f87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6F1A72D-E0BE-457E-A432-FBF9E1D89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-1097280"/>
            <a:ext cx="4572000" cy="45720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12700">
            <a:solidFill>
              <a:srgbClr val="FFFFFF">
                <a:alpha val="1500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71A717D3-E825-49AD-A7CE-05A1CF62F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2320" y="-457200"/>
            <a:ext cx="2926080" cy="292608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13000"/>
            </a:srgbClr>
          </a:solidFill>
          <a:ln xmlns:a="http://schemas.openxmlformats.org/drawingml/2006/main" w="12700">
            <a:solidFill>
              <a:srgbClr val="FFFFFF">
                <a:alpha val="20000"/>
              </a:srgbClr>
            </a:solidFill>
            <a:prstDash val="solid"/>
          </a:ln>
        </p:spPr>
      </p:sp>
      <p:sp>
        <p:nvSpPr>
          <p:cNvPr id="4" name="Shape 2">
            <a:extLst xmlns:a="http://schemas.openxmlformats.org/drawingml/2006/main">
              <a:ext uri="{FF2B5EF4-FFF2-40B4-BE49-F238E27FC236}">
                <a16:creationId xmlns:a16="http://schemas.microsoft.com/office/drawing/2014/main" id="{C7FF8CB6-5725-4FD1-9A90-1F887F4C9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097280" y="3474720"/>
            <a:ext cx="2743200" cy="27432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12700">
            <a:solidFill>
              <a:srgbClr val="FFFFFF">
                <a:alpha val="13000"/>
              </a:srgbClr>
            </a:solidFill>
            <a:prstDash val="solid"/>
          </a:ln>
        </p:spPr>
      </p:sp>
      <p:sp>
        <p:nvSpPr>
          <p:cNvPr id="5" name="Shape 3">
            <a:extLst xmlns:a="http://schemas.openxmlformats.org/drawingml/2006/main">
              <a:ext uri="{FF2B5EF4-FFF2-40B4-BE49-F238E27FC236}">
                <a16:creationId xmlns:a16="http://schemas.microsoft.com/office/drawing/2014/main" id="{06094E65-4D29-4A19-9ECA-B9BFA552D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822960"/>
            <a:ext cx="3108960" cy="310896"/>
          </a:xfrm>
          <a:prstGeom xmlns:a="http://schemas.openxmlformats.org/drawingml/2006/main" prst="roundRect">
            <a:avLst>
              <a:gd name="adj" fmla="val 29412"/>
            </a:avLst>
          </a:prstGeom>
          <a:solidFill xmlns:a="http://schemas.openxmlformats.org/drawingml/2006/main">
            <a:srgbClr val="FFFFFF">
              <a:alpha val="20000"/>
            </a:srgbClr>
          </a:solidFill>
          <a:ln xmlns:a="http://schemas.openxmlformats.org/drawingml/2006/main" w="12700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4545719F-6FBB-438A-9A8B-4F7900F1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822960"/>
            <a:ext cx="3108960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퍼포먼스 마케팅 광고 대행 제안서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3293C7A7-F357-4D82-836D-A4D3015DC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261872"/>
            <a:ext cx="822960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44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대행수수료  </a:t>
            </a:r>
            <a:r>
              <a:rPr sz="4400" b="1">
                <a:solidFill>
                  <a:srgbClr val="DBE8FE"/>
                </a:solidFill>
                <a:latin typeface="나눔스퀘어OTF ExtraBold"/>
                <a:ea typeface="나눔스퀘어OTF ExtraBold"/>
                <a:cs typeface="나눔스퀘어OTF ExtraBold"/>
              </a:rPr>
              <a:t>0원!</a:t>
            </a:r>
            <a:endParaRPr sz="4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3A3CFB39-0071-4004-9EAF-F5DD717CD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1993392"/>
            <a:ext cx="8229600" cy="60350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6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SNS광고 노출  </a:t>
            </a:r>
            <a:r>
              <a:rPr sz="3600" b="1">
                <a:solidFill>
                  <a:srgbClr val="DBE8FE"/>
                </a:solidFill>
                <a:latin typeface="나눔스퀘어OTF ExtraBold"/>
                <a:ea typeface="나눔스퀘어OTF ExtraBold"/>
                <a:cs typeface="나눔스퀘어OTF ExtraBold"/>
              </a:rPr>
              <a:t>무상 지원!</a:t>
            </a:r>
            <a:endParaRPr sz="36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3A88C8B9-4543-4967-A8F2-F52227A42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761488"/>
            <a:ext cx="320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503D2936-B575-4191-AAB9-E36E50B7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2871216"/>
            <a:ext cx="320040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원그로스</a:t>
            </a:r>
            <a:endParaRPr sz="2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24F9BE6B-369B-49DC-A670-AE7C115D9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" y="3310128"/>
            <a:ext cx="64008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975" b="0">
                <a:solidFill>
                  <a:srgbClr val="DDE8FF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75" b="0">
                <a:solidFill>
                  <a:srgbClr val="DDE8FF"/>
                </a:solidFill>
                <a:latin typeface="나눔스퀘어OTF ExtraBold"/>
                <a:ea typeface="나눔스퀘어OTF ExtraBold"/>
                <a:cs typeface="나눔스퀘어OTF ExtraBold"/>
              </a:rPr>
              <a:t>수수료 ZERO · SNS 광고 무상 지원 · 브랜드 성장 파트너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C392E822-ACDF-4E44-9145-E5A5BAC79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743200"/>
            <a:ext cx="3767328" cy="1700784"/>
          </a:xfrm>
          <a:prstGeom xmlns:a="http://schemas.openxmlformats.org/drawingml/2006/main" prst="roundRect">
            <a:avLst>
              <a:gd name="adj" fmla="val 7527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12700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4CA90CD4-5747-4A4B-B5E6-9593F122A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743200"/>
            <a:ext cx="54864" cy="17007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FE">
              <a:alpha val="80000"/>
            </a:srgbClr>
          </a:solidFill>
          <a:ln xmlns:a="http://schemas.openxmlformats.org/drawingml/2006/main" w="12700">
            <a:solidFill>
              <a:srgbClr val="DBE8FE">
                <a:alpha val="80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52587C3-5238-4501-AFE6-2E1A42E58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2706624"/>
            <a:ext cx="438912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3400">
                <a:solidFill>
                  <a:srgbClr val="DBE8FE"/>
                </a:solidFill>
                <a:latin typeface="나눔스퀘어OTF ExtraBold"/>
                <a:ea typeface="나눔스퀘어OTF ExtraBold"/>
                <a:cs typeface="나눔스퀘어OTF ExtraBold"/>
              </a:rPr>
              <a:t>“</a:t>
            </a:r>
            <a:endParaRPr sz="3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9A9FC1D3-F333-45AF-ABB1-2E4F6F59B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504" y="2999232"/>
            <a:ext cx="3493008" cy="676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40000"/>
              </a:lnSpc>
              <a:buNone/>
            </a:pPr>
            <a:r>
              <a:rPr sz="135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광고주와 마케터,</a:t>
            </a:r>
            <a:endParaRPr sz="135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0000"/>
              </a:lnSpc>
              <a:buNone/>
            </a:pPr>
            <a:r>
              <a:rPr sz="135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하나의 성장을 향한 진짜 파트너.</a:t>
            </a:r>
            <a:endParaRPr sz="13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C3C3C6D-C2DD-4162-9BDF-F2A187764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504" y="3730752"/>
            <a:ext cx="3493008" cy="58521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45000"/>
              </a:lnSpc>
              <a:buNone/>
            </a:pPr>
            <a:r>
              <a:rPr sz="90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일반적인 대행-광고주 관계를 넘어, 함께 브랜드를 키우는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</a:pPr>
            <a:r>
              <a:rPr sz="90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그로스 파트너로서 함께하겠다는 모토로 설립되었습니다.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65E53B62-68B0-48DF-95B1-4374D91DE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663440"/>
            <a:ext cx="9144000" cy="4800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1270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7183EC3-207F-4AC3-A147-9CF5EE510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663440"/>
            <a:ext cx="8229600" cy="4800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0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Growth Marketing  |  Performance AD  |  Brand Consulting  |  Data Analytics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7F11C4-9DF0-4144-B657-3BFD723F0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60045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DDE8FF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75" b="0">
                <a:solidFill>
                  <a:srgbClr val="DDE8FF"/>
                </a:solidFill>
                <a:latin typeface="나눔스퀘어OTF ExtraBold"/>
                <a:ea typeface="나눔스퀘어OTF ExtraBold"/>
                <a:cs typeface="나눔스퀘어OTF ExtraBold"/>
              </a:rPr>
              <a:t>지원 대상과 세부 조건은 상담을 통해 안내합니다.</a:t>
            </a:r>
          </a:p>
        </p:txBody>
      </p:sp>
    </p:spTree>
    <p:extLst>
      <p:ext uri="{BB962C8B-B14F-4D97-AF65-F5344CB8AC3E}">
        <p14:creationId xmlns:p14="http://schemas.microsoft.com/office/powerpoint/2010/main" val="1948179136"/>
      </p:ext>
    </p:extLst>
  </p:cSld>
</p:sld>
</file>

<file path=ppt/slides/slide2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04f1cb6a8fc7471e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DC6B147E-D06D-4993-B360-A153F546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CB2E2764-BC18-4341-98C2-70F30E7E5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E4DF83B0-F68E-4947-A295-48E0BD299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01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BEF34777-37C4-4F96-957B-FBB7EBE4F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512064"/>
            <a:ext cx="8631936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문제 제기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25EFC190-379C-4360-B859-CBE8EBA0D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950976"/>
            <a:ext cx="863193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200" b="0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200" b="0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광고 대행을 맡기기 전, 관리 범위와 운영 방식을 확인하세요</a:t>
            </a:r>
            <a:endParaRPr sz="1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A80A3BC-7D41-400C-9D53-A881878F4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261872"/>
            <a:ext cx="8631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DBE8FE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EC3CC133-F8BB-4627-8609-9A774FB4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335024"/>
            <a:ext cx="8631936" cy="3200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125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광고 세팅 이후의 관리와 스토어 개선까지 함께 살펴야 합니다.</a:t>
            </a:r>
            <a:endParaRPr sz="11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ECF35DA1-4F8C-46FA-B89C-33C36556E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755648"/>
            <a:ext cx="2651760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8CC4C48E-8882-4C6D-97F1-024A4FE1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755648"/>
            <a:ext cx="265176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893AF66C-490D-40C8-9188-36B4923E5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1901952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8FE"/>
          </a:solidFill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4855DCF-6416-45E9-A1EA-AB3F4CE1A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1901952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01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3F3AA250-1612-4CB9-8FD1-3D250D056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" y="1883664"/>
            <a:ext cx="19933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기존 고객 관리</a:t>
            </a:r>
            <a:endParaRPr sz="11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863E5C51-E95E-4673-9F83-C85A377A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2340864"/>
            <a:ext cx="232257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BE8FE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E406C728-984F-4B0A-9BB7-36429E15B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2414016"/>
            <a:ext cx="2322576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담당자가 우리 브랜드에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얼마나 집중하고 있는지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확인해야 합니다.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EF7E6794-DB0E-4A45-8E7F-B1C09CF16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384" y="1755648"/>
            <a:ext cx="2651760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C17DEF9E-E3F2-41B1-BF0F-C05D3C34B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72384" y="1755648"/>
            <a:ext cx="265176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FEF8895A-04CB-4BAE-8681-7D1CA6547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6976" y="1901952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8FE"/>
          </a:solidFill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A151E0CB-F9A6-4F62-A634-15AD65AB3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6976" y="1901952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02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6D028DF-F2CE-434C-9A2A-79C3F947F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9312" y="1883664"/>
            <a:ext cx="19933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지속적인 개선</a:t>
            </a:r>
            <a:endParaRPr sz="11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02D4F606-57BD-4989-B59C-F8B7E8855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6976" y="2340864"/>
            <a:ext cx="232257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BE8FE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4F98820E-8C5E-4FD2-95D1-EDBC7CA42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36976" y="2414016"/>
            <a:ext cx="2322576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초기 세팅 이후에도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성과 변화에 맞춰 운영을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개선하는지 확인하세요.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AA9848EF-1B3E-4D06-B4E4-BBDC995D8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736" y="1755648"/>
            <a:ext cx="2651760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F745BE55-51F9-484C-91AA-769266632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8736" y="1755648"/>
            <a:ext cx="2651760" cy="548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64CD9C69-D464-4B4A-A4FB-16F3E3C87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1901952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BE8FE"/>
          </a:solidFill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66531CE3-FC5B-448A-B745-06D9A355A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1901952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03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3D457C22-DABF-472C-8876-890E9B0FBF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5664" y="1883664"/>
            <a:ext cx="1993392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관리 범위</a:t>
            </a:r>
            <a:endParaRPr sz="11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8" name="Shape 26">
            <a:extLst xmlns:a="http://schemas.openxmlformats.org/drawingml/2006/main">
              <a:ext uri="{FF2B5EF4-FFF2-40B4-BE49-F238E27FC236}">
                <a16:creationId xmlns:a16="http://schemas.microsoft.com/office/drawing/2014/main" id="{452126A0-0990-440A-BBFF-D3B8AA42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2340864"/>
            <a:ext cx="232257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DBE8FE"/>
            </a:solidFill>
            <a:prstDash val="solid"/>
          </a:ln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E93D5F27-82DC-4A7D-8171-FBB1B1A57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3328" y="2414016"/>
            <a:ext cx="2322576" cy="8229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광고 외에 스토어와 상품의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개선 과제도 함께 다루는지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확인하세요.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E6025029-7898-4125-A907-E985A8A6D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3456432"/>
            <a:ext cx="8631936" cy="14264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FE"/>
          </a:solidFill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3472133F-3FA3-4C65-9278-EDF9B86C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3456432"/>
            <a:ext cx="54864" cy="14264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400E155-3E03-408D-BCA2-28EFE9DF2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3493008"/>
            <a:ext cx="457200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광고주에게 남겨지는 3가지 질문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B00D8405-C255-482D-B045-6BDC5CEB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386791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CAAC661D-AF1F-495A-B52A-8A1285451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3867912"/>
            <a:ext cx="164592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Q1</a:t>
            </a:r>
            <a:endParaRPr sz="7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3E3856C9-8643-455F-8BD0-A52E4B541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803904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050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“광고 세팅 외에 어떤 관리를 받을 수 있을까?”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81211731-3B64-4869-B499-A5EF3F99D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418795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611DDAA5-E955-4319-9355-12174BA76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4187952"/>
            <a:ext cx="164592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Q2</a:t>
            </a:r>
            <a:endParaRPr sz="7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30902296-FD62-48A0-9EBE-0E0EFC470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123944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050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“직접 운영 혜택과 대행 지원 조건은 어떻게 다를까?”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A9CBBB0A-5DEA-40D8-95FE-22E756DC9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450799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D077408D-7EE5-4FEA-B4EC-3C032AFD8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4507992"/>
            <a:ext cx="164592" cy="16459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7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Q3</a:t>
            </a:r>
            <a:endParaRPr sz="7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7EED23CE-4171-4D18-90FB-CB79B040C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4443984"/>
            <a:ext cx="82296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050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“광고를 맡기면 우리 직원의 업무는 얼마나 줄어들까?”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895788246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C2983FEC-5326-C25D-521E-957F279D7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99D2E943-01C0-6648-DC85-29CE5DCFB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878E4673-FF46-5416-205D-299416453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02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4106EB18-9CFF-2238-1528-2DF191FE3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512064"/>
            <a:ext cx="8631936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회사 소개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DDB9B7EA-40DD-0748-A35C-59E4D137B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950976"/>
            <a:ext cx="863193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내가 회사를 나오게 된 이유 – 10년 대행사 경력, 그 한계를 직접 경험했습니다</a:t>
            </a:r>
            <a:endParaRPr sz="1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3809EE3-0D0A-5A62-1065-90972F714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261872"/>
            <a:ext cx="8631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DBE8FE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C0304BB7-46B5-EBFC-4CDA-9CE4BAB21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404025"/>
            <a:ext cx="4023360" cy="1463040"/>
          </a:xfrm>
          <a:prstGeom xmlns:a="http://schemas.openxmlformats.org/drawingml/2006/main" prst="roundRect">
            <a:avLst>
              <a:gd name="adj" fmla="val 625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32959E58-BB4C-2C93-7D07-0191A2185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" y="1385737"/>
            <a:ext cx="475488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4000">
                <a:solidFill>
                  <a:srgbClr val="8BB8FF"/>
                </a:solidFill>
                <a:latin typeface="나눔스퀘어OTF ExtraBold"/>
                <a:ea typeface="나눔스퀘어OTF ExtraBold"/>
                <a:cs typeface="나눔스퀘어OTF ExtraBold"/>
              </a:rPr>
              <a:t>“</a:t>
            </a:r>
            <a:endParaRPr sz="4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A4C3E399-D443-71C8-E08E-30CF0C4E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839" y="1615829"/>
            <a:ext cx="3639312" cy="6766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42000"/>
              </a:lnSpc>
              <a:buNone/>
            </a:pPr>
            <a:r>
              <a:rPr sz="125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단순한 광고주-대행사 관계가 아닌,</a:t>
            </a:r>
            <a:endParaRPr sz="125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2000"/>
              </a:lnSpc>
              <a:buNone/>
            </a:pPr>
            <a:r>
              <a:rPr sz="125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같이 브랜드를 키우는 그로스마케터입니다.</a:t>
            </a:r>
            <a:endParaRPr sz="12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24C5302-4CAD-FD07-859D-D884A48C2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244" y="2292485"/>
            <a:ext cx="3639312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스토어 세팅 / SEO 최적화 / 가격비교 </a:t>
            </a: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매칭</a:t>
            </a: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 </a:t>
            </a: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등</a:t>
            </a:r>
            <a:endParaRPr sz="950">
              <a:solidFill>
                <a:srgbClr val="C8DCFD"/>
              </a:solidFill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30000"/>
              </a:lnSpc>
              <a:buNone/>
            </a:pP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광고시스템 외적인 부분까지 </a:t>
            </a: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빠짐없이</a:t>
            </a: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 관리합니다.</a:t>
            </a:r>
            <a:endParaRPr sz="9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2E32ECE6-35C6-57EB-EB9F-1751B26A2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9908" y="1371600"/>
            <a:ext cx="440740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원그로스 전 과정 서비스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D51FA87A-957C-B684-1D7D-4CA9B9204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224" y="1778604"/>
            <a:ext cx="1188720" cy="804672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4E0C1FE4-D507-0467-91EF-FDC078596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2683" y="1860900"/>
            <a:ext cx="32918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8BB8FF"/>
                </a:solidFill>
                <a:latin typeface="나눔스퀘어OTF ExtraBold"/>
                <a:ea typeface="나눔스퀘어OTF ExtraBold"/>
                <a:cs typeface="나눔스퀘어OTF ExtraBold"/>
              </a:rPr>
              <a:t>01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D0133CFA-031B-0118-250F-46CE0AA9E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2683" y="2034636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스토어 분석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66AA74DD-2DC0-16D5-146F-EF7D04DAD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2683" y="2290668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현황 진단 및 기회 파악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F6806606-692E-0D02-4D22-34D27C86C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4378" y="1778604"/>
            <a:ext cx="1188720" cy="804672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77B1B31-A0ED-EE11-67F7-43F630825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837" y="1860900"/>
            <a:ext cx="32918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DBE8FE"/>
                </a:solidFill>
                <a:latin typeface="나눔스퀘어OTF ExtraBold"/>
                <a:ea typeface="나눔스퀘어OTF ExtraBold"/>
                <a:cs typeface="나눔스퀘어OTF ExtraBold"/>
              </a:rPr>
              <a:t>02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3E3265F-2BEB-B8FF-6222-1D1C6EC11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837" y="2034636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브랜드 컨설팅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2C0E1B8-0C8C-C765-419E-445894EDA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837" y="2290668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포지셔닝 전략 수립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BABD48E9-056A-C0CF-C93F-2870A837D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0532" y="1778604"/>
            <a:ext cx="1188720" cy="804672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06AB7F4D-5401-0E13-5CD6-50CB9DBF4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4991" y="1860900"/>
            <a:ext cx="32918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DBE8FE"/>
                </a:solidFill>
                <a:latin typeface="나눔스퀘어OTF ExtraBold"/>
                <a:ea typeface="나눔스퀘어OTF ExtraBold"/>
                <a:cs typeface="나눔스퀘어OTF ExtraBold"/>
              </a:rPr>
              <a:t>03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05B36378-1490-F4BC-7CDE-C38791338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4991" y="2034636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광고 세팅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224BBDAC-77D0-ACF6-B329-FF44E4482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4991" y="2290668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매체별 최적 세팅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CD1EBE13-88A2-D94F-BE48-F05168A6F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8224" y="2656428"/>
            <a:ext cx="1188720" cy="804672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3FDC5E07-ACDF-62EA-2018-6619B847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2683" y="2738724"/>
            <a:ext cx="32918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DBE8FE"/>
                </a:solidFill>
                <a:latin typeface="나눔스퀘어OTF ExtraBold"/>
                <a:ea typeface="나눔스퀘어OTF ExtraBold"/>
                <a:cs typeface="나눔스퀘어OTF ExtraBold"/>
              </a:rPr>
              <a:t>04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1C2212DF-597B-4DB8-44FC-F0B741AB7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2683" y="2912460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콘텐츠 제작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1BF8F787-1B21-01A1-A563-81495912A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2683" y="3168492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소재 기획 및 제작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25B54AA0-D02C-0BC6-7331-80BB85ED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4378" y="2656428"/>
            <a:ext cx="1188720" cy="804672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F59AC2DF-B70A-E020-7479-AC2501886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837" y="2738724"/>
            <a:ext cx="32918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DBE8FE"/>
                </a:solidFill>
                <a:latin typeface="나눔스퀘어OTF ExtraBold"/>
                <a:ea typeface="나눔스퀘어OTF ExtraBold"/>
                <a:cs typeface="나눔스퀘어OTF ExtraBold"/>
              </a:rPr>
              <a:t>05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BFCA8329-D4F8-8250-5002-7FE4EECAE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837" y="2912460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데이터 분석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26DADC0A-C8CF-279B-CD0C-7D65BB945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8837" y="3168492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성과 측정 및 인사이트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1C7E5DDC-26EE-B6E2-C02C-0E033A233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10532" y="2656428"/>
            <a:ext cx="1188720" cy="804672"/>
          </a:xfrm>
          <a:prstGeom xmlns:a="http://schemas.openxmlformats.org/drawingml/2006/main" prst="roundRect">
            <a:avLst>
              <a:gd name="adj" fmla="val 9091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5350C614-AFF2-2898-09E0-1607684C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4991" y="2738724"/>
            <a:ext cx="329184" cy="18288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00" b="1">
                <a:solidFill>
                  <a:srgbClr val="DBE8FE"/>
                </a:solidFill>
                <a:latin typeface="나눔스퀘어OTF ExtraBold"/>
                <a:ea typeface="나눔스퀘어OTF ExtraBold"/>
                <a:cs typeface="나눔스퀘어OTF ExtraBold"/>
              </a:rPr>
              <a:t>06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8F71D3CA-D53D-13D6-17CA-3D629655D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4991" y="2912460"/>
            <a:ext cx="126187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성과 리포트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A9D03921-36D9-0D3B-5BB4-D1FD6F8E4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4991" y="3168492"/>
            <a:ext cx="12618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85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월간 대시보드 제공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52F647F3-F6E5-CD00-C87B-BF6121230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4059" y="3673096"/>
            <a:ext cx="3715194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FE"/>
          </a:solidFill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0E5EB0E7-7A3C-E092-91F5-FE00A5D44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4058" y="3673096"/>
            <a:ext cx="54864" cy="53035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3" name="Text 41">
            <a:extLst xmlns:a="http://schemas.openxmlformats.org/drawingml/2006/main">
              <a:ext uri="{FF2B5EF4-FFF2-40B4-BE49-F238E27FC236}">
                <a16:creationId xmlns:a16="http://schemas.microsoft.com/office/drawing/2014/main" id="{591DE65B-BF6B-EECA-0A47-D34D02B1A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8650" y="3673096"/>
            <a:ext cx="4133088" cy="53035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하나의 브랜드 속 직원이라는 생각으로 전 과정을 함께 설계합니다.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4" name="Text 7">
            <a:extLst xmlns:a="http://schemas.openxmlformats.org/drawingml/2006/main">
              <a:ext uri="{FF2B5EF4-FFF2-40B4-BE49-F238E27FC236}">
                <a16:creationId xmlns:a16="http://schemas.microsoft.com/office/drawing/2014/main" id="{40DAFFEC-2F1A-F93A-781B-A2684CA88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3318" y="1758920"/>
            <a:ext cx="475488" cy="47548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4000">
                <a:solidFill>
                  <a:srgbClr val="8BB8FF"/>
                </a:solidFill>
                <a:latin typeface="나눔스퀘어OTF ExtraBold"/>
                <a:ea typeface="나눔스퀘어OTF ExtraBold"/>
                <a:cs typeface="나눔스퀘어OTF ExtraBold"/>
              </a:rPr>
              <a:t>“</a:t>
            </a:r>
            <a:endParaRPr sz="4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5" name="Shape 10">
            <a:extLst xmlns:a="http://schemas.openxmlformats.org/drawingml/2006/main">
              <a:ext uri="{FF2B5EF4-FFF2-40B4-BE49-F238E27FC236}">
                <a16:creationId xmlns:a16="http://schemas.microsoft.com/office/drawing/2014/main" id="{D3D6B580-68E0-0175-CF51-FEA968F18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3016870"/>
            <a:ext cx="4023360" cy="1883664"/>
          </a:xfrm>
          <a:prstGeom xmlns:a="http://schemas.openxmlformats.org/drawingml/2006/main" prst="roundRect">
            <a:avLst>
              <a:gd name="adj" fmla="val 485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46" name="Shape 11">
            <a:extLst xmlns:a="http://schemas.openxmlformats.org/drawingml/2006/main">
              <a:ext uri="{FF2B5EF4-FFF2-40B4-BE49-F238E27FC236}">
                <a16:creationId xmlns:a16="http://schemas.microsoft.com/office/drawing/2014/main" id="{AC247E7A-84C1-A416-9216-F5032FF4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3016870"/>
            <a:ext cx="54864" cy="18836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7" name="Text 12">
            <a:extLst xmlns:a="http://schemas.openxmlformats.org/drawingml/2006/main">
              <a:ext uri="{FF2B5EF4-FFF2-40B4-BE49-F238E27FC236}">
                <a16:creationId xmlns:a16="http://schemas.microsoft.com/office/drawing/2014/main" id="{F2E03D2B-9255-2D5D-69C1-39DF4075D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336" y="3071734"/>
            <a:ext cx="363931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원그로스를 시작한 이유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8" name="Shape 13">
            <a:extLst xmlns:a="http://schemas.openxmlformats.org/drawingml/2006/main">
              <a:ext uri="{FF2B5EF4-FFF2-40B4-BE49-F238E27FC236}">
                <a16:creationId xmlns:a16="http://schemas.microsoft.com/office/drawing/2014/main" id="{54DAF5C9-38B4-9E25-97C7-B2E18664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336" y="3382630"/>
            <a:ext cx="1115568" cy="1389888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EEF4FF"/>
          </a:solidFill>
          <a:ln xmlns:a="http://schemas.openxmlformats.org/drawingml/2006/main" w="10160">
            <a:solidFill>
              <a:srgbClr val="DBE8FE"/>
            </a:solidFill>
            <a:prstDash val="solid"/>
          </a:ln>
        </p:spPr>
      </p:sp>
      <p:sp>
        <p:nvSpPr>
          <p:cNvPr id="49" name="Text 14">
            <a:extLst xmlns:a="http://schemas.openxmlformats.org/drawingml/2006/main">
              <a:ext uri="{FF2B5EF4-FFF2-40B4-BE49-F238E27FC236}">
                <a16:creationId xmlns:a16="http://schemas.microsoft.com/office/drawing/2014/main" id="{6DEA5F5C-B5F6-3517-52E3-B2CD90AA7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336" y="3402543"/>
            <a:ext cx="1115568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10</a:t>
            </a:r>
            <a:r>
              <a:rPr sz="13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년</a:t>
            </a:r>
            <a:endParaRPr sz="26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0" name="Text 15">
            <a:extLst xmlns:a="http://schemas.openxmlformats.org/drawingml/2006/main">
              <a:ext uri="{FF2B5EF4-FFF2-40B4-BE49-F238E27FC236}">
                <a16:creationId xmlns:a16="http://schemas.microsoft.com/office/drawing/2014/main" id="{84E757CF-1258-5A49-C5F3-D97EC1AAE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3796574"/>
            <a:ext cx="100584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대행사 현장 경력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1" name="Shape 16">
            <a:extLst xmlns:a="http://schemas.openxmlformats.org/drawingml/2006/main">
              <a:ext uri="{FF2B5EF4-FFF2-40B4-BE49-F238E27FC236}">
                <a16:creationId xmlns:a16="http://schemas.microsoft.com/office/drawing/2014/main" id="{B5037118-B0D8-A4A0-6A95-B5B8409CC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" y="4129587"/>
            <a:ext cx="89611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BE8FE"/>
            </a:solidFill>
            <a:prstDash val="solid"/>
          </a:ln>
        </p:spPr>
      </p:sp>
      <p:sp>
        <p:nvSpPr>
          <p:cNvPr id="52" name="Text 17">
            <a:extLst xmlns:a="http://schemas.openxmlformats.org/drawingml/2006/main">
              <a:ext uri="{FF2B5EF4-FFF2-40B4-BE49-F238E27FC236}">
                <a16:creationId xmlns:a16="http://schemas.microsoft.com/office/drawing/2014/main" id="{6F21F15F-5A59-80D7-1093-DCED672FB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4269141"/>
            <a:ext cx="104241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직접 </a:t>
            </a: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겪은</a:t>
            </a: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 </a:t>
            </a: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영업구조와</a:t>
            </a:r>
            <a:endParaRPr sz="800">
              <a:solidFill>
                <a:srgbClr val="6B7280"/>
              </a:solidFill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관리 </a:t>
            </a: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시스템의</a:t>
            </a: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 한계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3" name="Shape 18">
            <a:extLst xmlns:a="http://schemas.openxmlformats.org/drawingml/2006/main">
              <a:ext uri="{FF2B5EF4-FFF2-40B4-BE49-F238E27FC236}">
                <a16:creationId xmlns:a16="http://schemas.microsoft.com/office/drawing/2014/main" id="{A12F8FC5-A180-5433-FBB3-BD43E937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208" y="3382630"/>
            <a:ext cx="1115568" cy="1389888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EEF4FF"/>
          </a:solidFill>
          <a:ln xmlns:a="http://schemas.openxmlformats.org/drawingml/2006/main" w="10160">
            <a:solidFill>
              <a:srgbClr val="DBE8FE"/>
            </a:solidFill>
            <a:prstDash val="solid"/>
          </a:ln>
        </p:spPr>
      </p:sp>
      <p:sp>
        <p:nvSpPr>
          <p:cNvPr id="54" name="Text 19">
            <a:extLst xmlns:a="http://schemas.openxmlformats.org/drawingml/2006/main">
              <a:ext uri="{FF2B5EF4-FFF2-40B4-BE49-F238E27FC236}">
                <a16:creationId xmlns:a16="http://schemas.microsoft.com/office/drawing/2014/main" id="{7D2358C2-7BF0-1D5F-E02F-AE851F914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4208" y="3402735"/>
            <a:ext cx="1115568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8</a:t>
            </a:r>
            <a:r>
              <a:rPr sz="13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년+</a:t>
            </a:r>
            <a:endParaRPr sz="26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5" name="Text 20">
            <a:extLst xmlns:a="http://schemas.openxmlformats.org/drawingml/2006/main">
              <a:ext uri="{FF2B5EF4-FFF2-40B4-BE49-F238E27FC236}">
                <a16:creationId xmlns:a16="http://schemas.microsoft.com/office/drawing/2014/main" id="{0784746A-7046-288A-040C-E8B58CD0F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9072" y="3796252"/>
            <a:ext cx="100584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최장 계약 유지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6" name="Shape 21">
            <a:extLst xmlns:a="http://schemas.openxmlformats.org/drawingml/2006/main">
              <a:ext uri="{FF2B5EF4-FFF2-40B4-BE49-F238E27FC236}">
                <a16:creationId xmlns:a16="http://schemas.microsoft.com/office/drawing/2014/main" id="{1248FBB6-9DBF-1E4A-6171-A962225E9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73936" y="4129587"/>
            <a:ext cx="89611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BE8FE"/>
            </a:solidFill>
            <a:prstDash val="solid"/>
          </a:ln>
        </p:spPr>
      </p:sp>
      <p:sp>
        <p:nvSpPr>
          <p:cNvPr id="57" name="Text 22">
            <a:extLst xmlns:a="http://schemas.openxmlformats.org/drawingml/2006/main">
              <a:ext uri="{FF2B5EF4-FFF2-40B4-BE49-F238E27FC236}">
                <a16:creationId xmlns:a16="http://schemas.microsoft.com/office/drawing/2014/main" id="{3B0C0C03-466A-5E5A-BC54-54827932F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00784" y="4229846"/>
            <a:ext cx="104241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신뢰를 기반으로</a:t>
            </a:r>
            <a:endParaRPr sz="800">
              <a:solidFill>
                <a:srgbClr val="6B7280"/>
              </a:solidFill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5년 </a:t>
            </a: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이상 함께한</a:t>
            </a:r>
            <a:endParaRPr sz="800">
              <a:solidFill>
                <a:srgbClr val="6B7280"/>
              </a:solidFill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광고주 다수 경험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8" name="Shape 23">
            <a:extLst xmlns:a="http://schemas.openxmlformats.org/drawingml/2006/main">
              <a:ext uri="{FF2B5EF4-FFF2-40B4-BE49-F238E27FC236}">
                <a16:creationId xmlns:a16="http://schemas.microsoft.com/office/drawing/2014/main" id="{2614247F-18D8-8F94-5C4F-B08833094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6080" y="3382630"/>
            <a:ext cx="1115568" cy="1389888"/>
          </a:xfrm>
          <a:prstGeom xmlns:a="http://schemas.openxmlformats.org/drawingml/2006/main" prst="roundRect">
            <a:avLst>
              <a:gd name="adj" fmla="val 6557"/>
            </a:avLst>
          </a:prstGeom>
          <a:solidFill xmlns:a="http://schemas.openxmlformats.org/drawingml/2006/main">
            <a:srgbClr val="EEF4FF"/>
          </a:solidFill>
          <a:ln xmlns:a="http://schemas.openxmlformats.org/drawingml/2006/main" w="10160">
            <a:solidFill>
              <a:srgbClr val="DBE8FE"/>
            </a:solidFill>
            <a:prstDash val="solid"/>
          </a:ln>
        </p:spPr>
      </p:sp>
      <p:sp>
        <p:nvSpPr>
          <p:cNvPr id="59" name="Text 24">
            <a:extLst xmlns:a="http://schemas.openxmlformats.org/drawingml/2006/main">
              <a:ext uri="{FF2B5EF4-FFF2-40B4-BE49-F238E27FC236}">
                <a16:creationId xmlns:a16="http://schemas.microsoft.com/office/drawing/2014/main" id="{13FD2DAC-5549-5792-C0C0-FC9340209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6080" y="3402543"/>
            <a:ext cx="1115568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0</a:t>
            </a:r>
            <a:r>
              <a:rPr sz="13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원</a:t>
            </a:r>
            <a:endParaRPr sz="26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0" name="Text 25">
            <a:extLst xmlns:a="http://schemas.openxmlformats.org/drawingml/2006/main">
              <a:ext uri="{FF2B5EF4-FFF2-40B4-BE49-F238E27FC236}">
                <a16:creationId xmlns:a16="http://schemas.microsoft.com/office/drawing/2014/main" id="{0701CCF7-3C34-1C87-95DD-179E30577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80944" y="3796574"/>
            <a:ext cx="100584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대행 수수료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1" name="Shape 26">
            <a:extLst xmlns:a="http://schemas.openxmlformats.org/drawingml/2006/main">
              <a:ext uri="{FF2B5EF4-FFF2-40B4-BE49-F238E27FC236}">
                <a16:creationId xmlns:a16="http://schemas.microsoft.com/office/drawing/2014/main" id="{A1316D94-F5EB-7527-86C9-11329C31D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35808" y="4129587"/>
            <a:ext cx="89611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BE8FE"/>
            </a:solidFill>
            <a:prstDash val="solid"/>
          </a:ln>
        </p:spPr>
      </p:sp>
      <p:sp>
        <p:nvSpPr>
          <p:cNvPr id="62" name="Text 27">
            <a:extLst xmlns:a="http://schemas.openxmlformats.org/drawingml/2006/main">
              <a:ext uri="{FF2B5EF4-FFF2-40B4-BE49-F238E27FC236}">
                <a16:creationId xmlns:a16="http://schemas.microsoft.com/office/drawing/2014/main" id="{4A5BAD3C-FD18-634B-5291-5388FC75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62656" y="4231723"/>
            <a:ext cx="1042416" cy="3657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단기적인 </a:t>
            </a: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수익보다</a:t>
            </a: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 </a:t>
            </a:r>
          </a:p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장기적인 </a:t>
            </a:r>
            <a:endParaRPr sz="800">
              <a:solidFill>
                <a:srgbClr val="6B7280"/>
              </a:solidFill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30000"/>
              </a:lnSpc>
              <a:buNone/>
            </a:pP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파트너십을 </a:t>
            </a:r>
            <a:r>
              <a:rPr sz="8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선택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3874505200"/>
      </p:ext>
    </p:extLst>
  </p:cSld>
</p:sld>
</file>

<file path=ppt/slides/slide4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b60ec8d7263c473c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39F5E3D-A5B6-4955-9930-27BAF91EC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6F0F81DB-7384-47C7-A78D-C7AC7CCB5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1902E5A2-9F62-4606-8963-BDE4403B2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03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C3AD51AE-F6B0-4F93-AE34-7D361A1B7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512064"/>
            <a:ext cx="8631936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솔루션 개요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6C46709A-494E-4C66-9079-858695DA9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950976"/>
            <a:ext cx="863193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수수료 0원이 가능한 이유 – 구조를 알면 답이 보입니다</a:t>
            </a:r>
            <a:endParaRPr sz="1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B65C2383-0EBB-4C74-AEE8-D65AD6B16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261872"/>
            <a:ext cx="8631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DBE8FE"/>
            </a:solidFill>
            <a:prstDash val="solid"/>
          </a:ln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4E4C14E1-8765-48F3-9677-688B05833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1371600"/>
            <a:ext cx="1737360" cy="9144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5240">
            <a:solidFill>
              <a:srgbClr val="1C60EF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C9AECC09-12E5-43F0-A0FE-6A5E72636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1481328"/>
            <a:ext cx="173736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광고주</a:t>
            </a:r>
            <a:r>
              <a:rPr sz="15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는</a:t>
            </a:r>
            <a:endParaRPr sz="15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9D7C902D-BB5A-438E-A886-E232EBB1E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" y="1865376"/>
            <a:ext cx="17373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광고비 지불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3A8D2EBE-DED9-41CF-BE9B-873EEF608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2848" y="1828800"/>
            <a:ext cx="3657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1C60EF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F8285C2-6545-4E75-AE05-980495C90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9152" y="1700784"/>
            <a:ext cx="25603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▶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40518D6D-FF0D-4449-A71E-914EECDB2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5184" y="1371600"/>
            <a:ext cx="1737360" cy="9144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23657ECE-0E01-4D7E-9F2A-1A46EFB4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5184" y="1481328"/>
            <a:ext cx="173736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매체사</a:t>
            </a:r>
            <a:r>
              <a:rPr sz="15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는</a:t>
            </a:r>
            <a:endParaRPr sz="15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9C73CA96-42D5-4EC7-964A-9A88AA3E9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5184" y="1865376"/>
            <a:ext cx="17373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광고 구좌 제공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047C7226-F453-4E5E-9FB2-9A5569E96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9120" y="1828800"/>
            <a:ext cx="3657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1C60EF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9FE2D3D7-F789-4EB7-8DDA-945578684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5424" y="1700784"/>
            <a:ext cx="25603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▶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56DA26DA-2FD9-4F2B-B37B-7A7B0E65C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456" y="1371600"/>
            <a:ext cx="1737360" cy="9144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524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289AB104-8556-4CE8-B511-2D03F2C60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456" y="1481328"/>
            <a:ext cx="173736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대행사</a:t>
            </a:r>
            <a:r>
              <a:rPr sz="15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는</a:t>
            </a:r>
            <a:endParaRPr sz="15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F3FDFF16-91DB-491E-B53D-7839E3492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91456" y="1865376"/>
            <a:ext cx="17373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광고 세팅 </a:t>
            </a:r>
            <a:r>
              <a:rPr sz="9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/ </a:t>
            </a:r>
            <a:r>
              <a:rPr sz="9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수수료</a:t>
            </a:r>
            <a:r>
              <a:rPr sz="9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 수취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EE40DF5A-07CE-4E06-83DD-5214CCD80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392" y="1828800"/>
            <a:ext cx="36576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1C60EF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0AB47F38-7E1E-4EDA-9555-889703740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1696" y="1700784"/>
            <a:ext cx="25603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▶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9BD72F6A-D4E3-48BB-ABA0-2FB46C70D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7728" y="1371600"/>
            <a:ext cx="1737360" cy="9144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5240">
            <a:solidFill>
              <a:srgbClr val="1C60EF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D76DD922-8001-4890-BB18-C1CD5C8B0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7728" y="1481328"/>
            <a:ext cx="1737360" cy="34747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광고주</a:t>
            </a:r>
            <a:r>
              <a:rPr sz="15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는</a:t>
            </a:r>
            <a:endParaRPr sz="15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F01A09BA-AE58-4280-A8CB-F888E2563B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7728" y="1865376"/>
            <a:ext cx="173736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광고 성과 확인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317690EC-3EA6-4D59-AEED-FCA23635E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2450592"/>
            <a:ext cx="4114800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6D69E3F9-864A-4450-B7FE-13E075160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2450592"/>
            <a:ext cx="54864" cy="15727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64E5AE9A-FB90-413E-8EF0-1B8CA464E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336" y="2505456"/>
            <a:ext cx="3730752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직접운영의 비즈쿠폰 혜택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49CCA15E-4F7D-482C-B2C0-EB96081B4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336" y="2834640"/>
            <a:ext cx="3730752" cy="11155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직접 운영 시 받을 수 있는 혜택과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대행 운영의 지원 조건을 비교해 보세요.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</a:pPr>
            <a:r>
              <a:t/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원그로스는 광고비 프로모션과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타 매체 지원을 함께 제안합니다.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301E8A8F-21AF-485C-8081-CBA991323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3440" y="2450592"/>
            <a:ext cx="4224528" cy="1572768"/>
          </a:xfrm>
          <a:prstGeom xmlns:a="http://schemas.openxmlformats.org/drawingml/2006/main" prst="roundRect">
            <a:avLst>
              <a:gd name="adj" fmla="val 5814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DFC40E8B-6E22-48EE-9E02-590F3CF92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8032" y="2505456"/>
            <a:ext cx="3730752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원그로스의 해결책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9A1FBB2A-7672-45F0-AEF9-CD1273227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8032" y="2834640"/>
            <a:ext cx="3749040" cy="11155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대행수수료 0원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광고비 프로모션 및 타 매체 지원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</a:pPr>
            <a:r>
              <a:rPr sz="100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/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지원 대상·금액·기간과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lnSpc>
                <a:spcPct val="145000"/>
              </a:lnSpc>
              <a:buNone/>
              <a:defRPr sz="1050" b="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제작·운영 범위는 상담 시 안내합니다.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6" name="Shape 34">
            <a:extLst xmlns:a="http://schemas.openxmlformats.org/drawingml/2006/main">
              <a:ext uri="{FF2B5EF4-FFF2-40B4-BE49-F238E27FC236}">
                <a16:creationId xmlns:a16="http://schemas.microsoft.com/office/drawing/2014/main" id="{F196B709-3985-41B7-B7FA-5C7F0169B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4169664"/>
            <a:ext cx="8631936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FE"/>
          </a:solidFill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DFD14A49-49A5-4336-95D4-2AF035B57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4169664"/>
            <a:ext cx="54864" cy="65836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99DDBF53-6D93-4FB3-901D-1EE30B9B9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4169664"/>
            <a:ext cx="822960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125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지원 혜택과 운영 범위를 확인한 뒤, 브랜드에 맞는 조건으로 시작하세요.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37009042"/>
      </p:ext>
    </p:extLst>
  </p:cSld>
</p:sld>
</file>

<file path=ppt/slides/slide5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8c2d87eec7b0412e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FD45982F-BCF7-42A8-B169-F0B526F56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1A2C7229-194E-4DFC-AC14-54570A4B5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A1575895-D96C-4356-9B42-40171551F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04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0C70AE49-BF22-4059-BB06-53D945122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512064"/>
            <a:ext cx="8631936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핵심 서비스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70CC75D4-9557-49CE-A749-98E02ADC3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950976"/>
            <a:ext cx="863193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광고비 프로모션 – 직접운영의 장점 + 대행운영의 장점을 하나로</a:t>
            </a:r>
            <a:endParaRPr sz="1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20698BF1-04E6-4BE7-95D3-D4794F1C6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261872"/>
            <a:ext cx="8631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DBE8FE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795E7088-0262-43E3-93C7-64838532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353312"/>
            <a:ext cx="863193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125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광고 성과와 함께 상품 수익성, 스토어 개선, 광고주의 업무 부담도 살핍니다.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CC33AC76-B928-409D-BEA5-417794A0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700784"/>
            <a:ext cx="3557549" cy="2491740"/>
          </a:xfrm>
          <a:prstGeom xmlns:a="http://schemas.openxmlformats.org/drawingml/2006/main" prst="roundRect">
            <a:avLst>
              <a:gd name="adj" fmla="val 34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016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EECDEF34-370D-4A5A-84A4-8C5DCC62B9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700784"/>
            <a:ext cx="3557549" cy="4023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FE"/>
          </a:solidFill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97DB54B9-921D-45DE-935D-26B7C62D9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700784"/>
            <a:ext cx="3977640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27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27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광고주가 확인할 항목</a:t>
            </a:r>
            <a:endParaRPr sz="13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2" name="Shape 10">
            <a:extLst xmlns:a="http://schemas.openxmlformats.org/drawingml/2006/main">
              <a:ext uri="{FF2B5EF4-FFF2-40B4-BE49-F238E27FC236}">
                <a16:creationId xmlns:a16="http://schemas.microsoft.com/office/drawing/2014/main" id="{17070E69-F8C7-4D30-9DC3-22EEAE678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2249424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CA3AF"/>
          </a:solidFill>
          <a:ln xmlns:a="http://schemas.openxmlformats.org/drawingml/2006/main" w="12700">
            <a:solidFill>
              <a:srgbClr val="9CA3AF"/>
            </a:solidFill>
            <a:prstDash val="solid"/>
          </a:ln>
        </p:spPr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1DDB0943-4E51-4BD2-91CC-86C0CB93F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203704"/>
            <a:ext cx="340156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광고 외 개선 과제도 다루는가?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9F284C63-37D3-4C95-BA1B-9ED107195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2651760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CA3AF"/>
          </a:solidFill>
          <a:ln xmlns:a="http://schemas.openxmlformats.org/drawingml/2006/main" w="12700">
            <a:solidFill>
              <a:srgbClr val="9CA3AF"/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CDAAE02-409A-4AF3-A25A-B19C61F2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2606040"/>
            <a:ext cx="340156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ROAS 외에 수익성도 살피는가?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E0C5EC55-BF97-438F-A13A-6F3BE15C5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3054096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CA3AF"/>
          </a:solidFill>
          <a:ln xmlns:a="http://schemas.openxmlformats.org/drawingml/2006/main" w="12700">
            <a:solidFill>
              <a:srgbClr val="9CA3AF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7DB92CDD-90DD-4908-AF01-CEDA65EB1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008376"/>
            <a:ext cx="340156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초기 이후에도 관리가 이어지는가?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BD46B9D9-E170-4036-8999-487593EDA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3456432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CA3AF"/>
          </a:solidFill>
          <a:ln xmlns:a="http://schemas.openxmlformats.org/drawingml/2006/main" w="12700">
            <a:solidFill>
              <a:srgbClr val="9CA3AF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8E6FB54D-FBA9-4A4D-806B-87783297B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410712"/>
            <a:ext cx="340156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성과에 맞춰 운영을 개선하는가?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45D6E24F-59A4-4B99-B4F4-81B52FB29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3858768"/>
            <a:ext cx="164592" cy="164592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CA3AF"/>
          </a:solidFill>
          <a:ln xmlns:a="http://schemas.openxmlformats.org/drawingml/2006/main" w="12700">
            <a:solidFill>
              <a:srgbClr val="9CA3AF"/>
            </a:solidFill>
            <a:prstDash val="solid"/>
          </a:ln>
        </p:spPr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A1BC2B4B-337E-4F6E-ACE6-FA0989FA4D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" y="3813048"/>
            <a:ext cx="3401568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광고주의 업무 부담이 줄어드는가?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D40E056B-6620-494D-919D-4F2B8096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127580" y="2932760"/>
            <a:ext cx="386452" cy="349936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6672BD9B-F70C-49CC-BB55-D65710BEE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127580" y="2932760"/>
            <a:ext cx="386452" cy="3499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1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VS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94846023-4253-4867-B1F1-925D2509A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8032" y="1700784"/>
            <a:ext cx="3688402" cy="2491740"/>
          </a:xfrm>
          <a:prstGeom xmlns:a="http://schemas.openxmlformats.org/drawingml/2006/main" prst="roundRect">
            <a:avLst>
              <a:gd name="adj" fmla="val 3472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CE05EDF9-8469-4592-B990-DD5D572F9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8032" y="1700784"/>
            <a:ext cx="3688402" cy="40233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F44C2"/>
          </a:solidFill>
          <a:ln xmlns:a="http://schemas.openxmlformats.org/drawingml/2006/main" w="12700">
            <a:solidFill>
              <a:srgbClr val="0F44C2"/>
            </a:solidFill>
            <a:prstDash val="solid"/>
          </a:ln>
        </p:spPr>
      </p:sp>
      <p:sp>
        <p:nvSpPr>
          <p:cNvPr id="26" name="Text 24">
            <a:extLst xmlns:a="http://schemas.openxmlformats.org/drawingml/2006/main">
              <a:ext uri="{FF2B5EF4-FFF2-40B4-BE49-F238E27FC236}">
                <a16:creationId xmlns:a16="http://schemas.microsoft.com/office/drawing/2014/main" id="{B0C95FF8-23E7-4784-AB7A-A19357B80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28032" y="1700784"/>
            <a:ext cx="4123944" cy="4023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원그로스</a:t>
            </a:r>
            <a:endParaRPr sz="13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B38E6ACB-CC09-4FD4-BBFE-CDF864056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2231136"/>
            <a:ext cx="256032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8BB8FF"/>
                </a:solidFill>
                <a:latin typeface="나눔스퀘어OTF ExtraBold"/>
                <a:ea typeface="나눔스퀘어OTF ExtraBold"/>
                <a:cs typeface="나눔스퀘어OTF ExtraBold"/>
              </a:rPr>
              <a:t>✓</a:t>
            </a:r>
            <a:endParaRPr sz="13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E7A27836-BBC4-4DAF-936D-16FC4A0B88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6944" y="2203704"/>
            <a:ext cx="3200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브랜드 필요 역량 구분하여 설계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C131BACA-7E44-4FFE-B3B5-9B2686BA7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2633472"/>
            <a:ext cx="256032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8BB8FF"/>
                </a:solidFill>
                <a:latin typeface="나눔스퀘어OTF ExtraBold"/>
                <a:ea typeface="나눔스퀘어OTF ExtraBold"/>
                <a:cs typeface="나눔스퀘어OTF ExtraBold"/>
              </a:rPr>
              <a:t>✓</a:t>
            </a:r>
            <a:endParaRPr sz="13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64F486AB-277A-4EEE-B35B-1CD3283E7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6944" y="2606040"/>
            <a:ext cx="3200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제품별 순수익 구조에 맞는 광고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29BFED67-C167-4633-8C70-FE7ED3AEE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3035808"/>
            <a:ext cx="256032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8BB8FF"/>
                </a:solidFill>
                <a:latin typeface="나눔스퀘어OTF ExtraBold"/>
                <a:ea typeface="나눔스퀘어OTF ExtraBold"/>
                <a:cs typeface="나눔스퀘어OTF ExtraBold"/>
              </a:rPr>
              <a:t>✓</a:t>
            </a:r>
            <a:endParaRPr sz="13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34DC6CBC-EFC6-48C8-B9A0-8A538A0A8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6944" y="3008376"/>
            <a:ext cx="3200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마진 수준까지 지속 추적·관리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56287F2E-8710-4FB4-90F3-B305415D9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3438144"/>
            <a:ext cx="256032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8BB8FF"/>
                </a:solidFill>
                <a:latin typeface="나눔스퀘어OTF ExtraBold"/>
                <a:ea typeface="나눔스퀘어OTF ExtraBold"/>
                <a:cs typeface="나눔스퀘어OTF ExtraBold"/>
              </a:rPr>
              <a:t>✓</a:t>
            </a:r>
            <a:endParaRPr sz="13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4" name="Text 32">
            <a:extLst xmlns:a="http://schemas.openxmlformats.org/drawingml/2006/main">
              <a:ext uri="{FF2B5EF4-FFF2-40B4-BE49-F238E27FC236}">
                <a16:creationId xmlns:a16="http://schemas.microsoft.com/office/drawing/2014/main" id="{C1ED17A7-1F2A-42EE-8D61-BD9D5600E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6944" y="3410712"/>
            <a:ext cx="3200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광고비 프로모션으로 실질 지원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49719BE4-5599-4F3B-B4FA-711D5085D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4336" y="3840480"/>
            <a:ext cx="256032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300" b="1">
                <a:solidFill>
                  <a:srgbClr val="8BB8FF"/>
                </a:solidFill>
                <a:latin typeface="나눔스퀘어OTF ExtraBold"/>
                <a:ea typeface="나눔스퀘어OTF ExtraBold"/>
                <a:cs typeface="나눔스퀘어OTF ExtraBold"/>
              </a:rPr>
              <a:t>✓</a:t>
            </a:r>
            <a:endParaRPr sz="13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B6E06D81-072B-49CE-8521-7A83C21F8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66944" y="3813048"/>
            <a:ext cx="3200400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광고주 업무량 실질적 감소</a:t>
            </a:r>
            <a:endParaRPr sz="10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7" name="Shape 35">
            <a:extLst xmlns:a="http://schemas.openxmlformats.org/drawingml/2006/main">
              <a:ext uri="{FF2B5EF4-FFF2-40B4-BE49-F238E27FC236}">
                <a16:creationId xmlns:a16="http://schemas.microsoft.com/office/drawing/2014/main" id="{3AB1C9AF-E394-4AD2-8954-C5395F2CB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4389120"/>
            <a:ext cx="8260402" cy="5120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FE"/>
          </a:solidFill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C3CF691F-0392-442B-BAE6-F8301E8F1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4389120"/>
            <a:ext cx="54864" cy="51206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FBC35941-3138-4037-B13D-9CF0C5F66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4389120"/>
            <a:ext cx="8229600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125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운영 범위와 지원 조건을 상담에서 구체적으로 안내합니다.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90412943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3571B146-23C7-4553-B303-F40210CB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F3CD0AB-5E72-4786-A43A-58E11BA33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32536F9E-F6B3-46C6-A80F-75700D28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05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1F5F5EF-2E91-4484-BB80-99444EC9A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512064"/>
            <a:ext cx="8631936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핵심 서비스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Text 4">
            <a:extLst xmlns:a="http://schemas.openxmlformats.org/drawingml/2006/main">
              <a:ext uri="{FF2B5EF4-FFF2-40B4-BE49-F238E27FC236}">
                <a16:creationId xmlns:a16="http://schemas.microsoft.com/office/drawing/2014/main" id="{A7D36337-C0E0-470C-9437-EA94703E9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950976"/>
            <a:ext cx="863193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200" b="0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200" b="0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타 매체 지원: 검색부터 구매까지 이어지는 광고 운영</a:t>
            </a:r>
            <a:endParaRPr sz="1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8B783021-B22A-4590-98B1-D4E66852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261872"/>
            <a:ext cx="8631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DBE8FE"/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9505A84D-8CC6-42CB-9623-202F95AD0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353312"/>
            <a:ext cx="8631936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125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구매 의도가 높은 유입을 확보하고, 잠재 고객에게도 브랜드를 알립니다.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E60980BC-2E29-42BE-B67F-BF75D4A9A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700784"/>
            <a:ext cx="3803904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소비자 구매 여정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534A343C-0AF2-4F86-AB0E-57E439772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2029968"/>
            <a:ext cx="804672" cy="1773936"/>
          </a:xfrm>
          <a:prstGeom xmlns:a="http://schemas.openxmlformats.org/drawingml/2006/main" prst="roundRect">
            <a:avLst>
              <a:gd name="adj" fmla="val 11364"/>
            </a:avLst>
          </a:prstGeom>
          <a:solidFill xmlns:a="http://schemas.openxmlformats.org/drawingml/2006/main">
            <a:srgbClr val="DBE8FE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0F8FF01F-ABEF-426F-8304-DAFBB087C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297803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60000"/>
            </a:srgbClr>
          </a:solidFill>
          <a:ln xmlns:a="http://schemas.openxmlformats.org/drawingml/2006/main"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4DAE3037-9B25-40A2-ADB3-7512391FC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3776" y="2297803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01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" name="Text 11">
            <a:extLst xmlns:a="http://schemas.openxmlformats.org/drawingml/2006/main">
              <a:ext uri="{FF2B5EF4-FFF2-40B4-BE49-F238E27FC236}">
                <a16:creationId xmlns:a16="http://schemas.microsoft.com/office/drawing/2014/main" id="{7E403E20-D496-4592-ABD4-6334A0B7A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" y="2700139"/>
            <a:ext cx="694944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인지</a:t>
            </a:r>
            <a:endParaRPr sz="1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8B18C1C3-5169-4321-BF70-9F05F2BCD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472" y="3056755"/>
            <a:ext cx="62179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BA8A7455-4BCD-46FB-A770-7A70E2DF0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608" y="3120763"/>
            <a:ext cx="731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5000"/>
              </a:lnSpc>
              <a:buNone/>
            </a:pPr>
            <a:r>
              <a:rPr sz="85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SNS</a:t>
            </a:r>
          </a:p>
          <a:p xmlns:a="http://schemas.openxmlformats.org/drawingml/2006/main">
            <a:pPr marL="0" indent="0" algn="ctr">
              <a:lnSpc>
                <a:spcPct val="135000"/>
              </a:lnSpc>
              <a:buNone/>
            </a:pPr>
            <a:r>
              <a:rPr sz="85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디스플레이</a:t>
            </a:r>
            <a:endParaRPr sz="850">
              <a:solidFill>
                <a:srgbClr val="1C60EF"/>
              </a:solidFill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35000"/>
              </a:lnSpc>
              <a:buNone/>
            </a:pPr>
            <a:r>
              <a:rPr sz="85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동영상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6" name="Shape 14">
            <a:extLst xmlns:a="http://schemas.openxmlformats.org/drawingml/2006/main">
              <a:ext uri="{FF2B5EF4-FFF2-40B4-BE49-F238E27FC236}">
                <a16:creationId xmlns:a16="http://schemas.microsoft.com/office/drawing/2014/main" id="{F1946C1D-C39D-4410-9655-429AC9E56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910451"/>
            <a:ext cx="12801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1C60EF"/>
            </a:solidFill>
            <a:prstDash val="solid"/>
          </a:ln>
        </p:spPr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0A598174-92BA-42CD-BB89-3CA5B7686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7280" y="2782435"/>
            <a:ext cx="16459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▶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8EA5EE9C-EE81-4315-B7A1-7CB504940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61872" y="2029968"/>
            <a:ext cx="804672" cy="1773936"/>
          </a:xfrm>
          <a:prstGeom xmlns:a="http://schemas.openxmlformats.org/drawingml/2006/main" prst="roundRect">
            <a:avLst>
              <a:gd name="adj" fmla="val 11364"/>
            </a:avLst>
          </a:prstGeom>
          <a:solidFill xmlns:a="http://schemas.openxmlformats.org/drawingml/2006/main">
            <a:srgbClr val="8BB8FF"/>
          </a:solidFill>
          <a:ln xmlns:a="http://schemas.openxmlformats.org/drawingml/2006/main" w="12700">
            <a:solidFill>
              <a:srgbClr val="8BB8FF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FC914A11-1D29-40B0-9A28-6943EB443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9616" y="2297803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70000"/>
            </a:srgbClr>
          </a:solidFill>
          <a:ln xmlns:a="http://schemas.openxmlformats.org/drawingml/2006/main"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2B366123-DA78-42B5-839C-E26009C4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99616" y="2297803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02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1" name="Text 19">
            <a:extLst xmlns:a="http://schemas.openxmlformats.org/drawingml/2006/main">
              <a:ext uri="{FF2B5EF4-FFF2-40B4-BE49-F238E27FC236}">
                <a16:creationId xmlns:a16="http://schemas.microsoft.com/office/drawing/2014/main" id="{D4B413D9-B6CB-418A-A218-B03AF4F9D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736" y="2700139"/>
            <a:ext cx="694944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탐색</a:t>
            </a:r>
            <a:endParaRPr sz="1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6148C5ED-319E-437C-9BE9-7F046CDE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3312" y="3056755"/>
            <a:ext cx="62179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A4B96EC2-7084-49D1-831E-E3DCBA59B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8448" y="3120763"/>
            <a:ext cx="731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5000"/>
              </a:lnSpc>
              <a:buNone/>
            </a:pPr>
            <a:r>
              <a:rPr sz="8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네이버</a:t>
            </a:r>
            <a:r>
              <a:rPr sz="8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 </a:t>
            </a:r>
            <a:r>
              <a:rPr sz="8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등</a:t>
            </a:r>
            <a:endParaRPr sz="850">
              <a:solidFill>
                <a:srgbClr val="FFFFFF"/>
              </a:solidFill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35000"/>
              </a:lnSpc>
              <a:buNone/>
            </a:pPr>
            <a:r>
              <a:rPr sz="8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검색포털</a:t>
            </a:r>
            <a:endParaRPr sz="850">
              <a:solidFill>
                <a:srgbClr val="FFFFFF"/>
              </a:solidFill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4" name="Shape 22">
            <a:extLst xmlns:a="http://schemas.openxmlformats.org/drawingml/2006/main">
              <a:ext uri="{FF2B5EF4-FFF2-40B4-BE49-F238E27FC236}">
                <a16:creationId xmlns:a16="http://schemas.microsoft.com/office/drawing/2014/main" id="{163674A2-A540-4FC0-A4F6-911234C42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0" y="2910451"/>
            <a:ext cx="12801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1C60EF"/>
            </a:solidFill>
            <a:prstDash val="solid"/>
          </a:ln>
        </p:spPr>
      </p:sp>
      <p:sp>
        <p:nvSpPr>
          <p:cNvPr id="25" name="Text 23">
            <a:extLst xmlns:a="http://schemas.openxmlformats.org/drawingml/2006/main">
              <a:ext uri="{FF2B5EF4-FFF2-40B4-BE49-F238E27FC236}">
                <a16:creationId xmlns:a16="http://schemas.microsoft.com/office/drawing/2014/main" id="{D8E74F27-1235-4204-9E6A-172F80EFE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3120" y="2782435"/>
            <a:ext cx="16459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▶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AC23FCFB-7332-4EDA-B2F8-7A5294AFC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7712" y="2029968"/>
            <a:ext cx="804672" cy="1773936"/>
          </a:xfrm>
          <a:prstGeom xmlns:a="http://schemas.openxmlformats.org/drawingml/2006/main" prst="roundRect">
            <a:avLst>
              <a:gd name="adj" fmla="val 11364"/>
            </a:avLst>
          </a:prstGeom>
          <a:solidFill xmlns:a="http://schemas.openxmlformats.org/drawingml/2006/main">
            <a:srgbClr val="4A8FED"/>
          </a:solidFill>
          <a:ln xmlns:a="http://schemas.openxmlformats.org/drawingml/2006/main" w="12700">
            <a:solidFill>
              <a:srgbClr val="4A8FED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2563CB8C-0197-4815-8F30-332D8D354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456" y="2297803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70000"/>
            </a:srgbClr>
          </a:solidFill>
          <a:ln xmlns:a="http://schemas.openxmlformats.org/drawingml/2006/main"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AA884186-E720-479E-A7E8-CB0E1DFA9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05456" y="2297803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03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0C61EF26-4A3B-4AD6-81D7-696F23F1D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22576" y="2700139"/>
            <a:ext cx="694944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비교</a:t>
            </a:r>
            <a:endParaRPr sz="1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1E605499-21B0-48BC-BA12-72BE2503F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59152" y="3056755"/>
            <a:ext cx="62179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8A7E7495-6FBD-44BA-AF5D-7627C2D85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4288" y="3120763"/>
            <a:ext cx="731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5000"/>
              </a:lnSpc>
              <a:buNone/>
            </a:pPr>
            <a:r>
              <a:rPr sz="850">
                <a:solidFill>
                  <a:srgbClr val="DBE8FE"/>
                </a:solidFill>
                <a:latin typeface="나눔스퀘어OTF ExtraBold"/>
                <a:ea typeface="나눔스퀘어OTF ExtraBold"/>
                <a:cs typeface="나눔스퀘어OTF ExtraBold"/>
              </a:rPr>
              <a:t>가격비교</a:t>
            </a:r>
            <a:endParaRPr sz="850">
              <a:solidFill>
                <a:srgbClr val="DBE8FE"/>
              </a:solidFill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35000"/>
              </a:lnSpc>
              <a:buNone/>
            </a:pPr>
            <a:r>
              <a:rPr sz="850">
                <a:solidFill>
                  <a:srgbClr val="DBE8FE"/>
                </a:solidFill>
                <a:latin typeface="나눔스퀘어OTF ExtraBold"/>
                <a:ea typeface="나눔스퀘어OTF ExtraBold"/>
                <a:cs typeface="나눔스퀘어OTF ExtraBold"/>
              </a:rPr>
              <a:t>리뷰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2" name="Shape 30">
            <a:extLst xmlns:a="http://schemas.openxmlformats.org/drawingml/2006/main">
              <a:ext uri="{FF2B5EF4-FFF2-40B4-BE49-F238E27FC236}">
                <a16:creationId xmlns:a16="http://schemas.microsoft.com/office/drawing/2014/main" id="{852EBB7F-122B-4074-8193-43F312360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2910451"/>
            <a:ext cx="12801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2860">
            <a:solidFill>
              <a:srgbClr val="1C60EF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5CC91AA9-A505-43FF-A26A-674BC221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08960" y="2782435"/>
            <a:ext cx="164592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▶</a:t>
            </a:r>
            <a:endParaRPr sz="8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9A0C3E38-0111-4428-BF62-1B8B7DEED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3552" y="2029968"/>
            <a:ext cx="804672" cy="1773936"/>
          </a:xfrm>
          <a:prstGeom xmlns:a="http://schemas.openxmlformats.org/drawingml/2006/main" prst="roundRect">
            <a:avLst>
              <a:gd name="adj" fmla="val 11364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9E3B5FB3-C0DC-427D-9B82-BE421A582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296" y="2297803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70000"/>
            </a:srgbClr>
          </a:solidFill>
          <a:ln xmlns:a="http://schemas.openxmlformats.org/drawingml/2006/main" w="12700">
            <a:solidFill>
              <a:srgbClr val="FFFFFF">
                <a:alpha val="40000"/>
              </a:srgbClr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E7F4C886-F20B-4091-8032-4A9EBB88D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11296" y="2297803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04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0906C9E1-3B83-4BD0-85C4-119B21E62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8416" y="2700139"/>
            <a:ext cx="694944" cy="31089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구매</a:t>
            </a:r>
            <a:endParaRPr sz="1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8" name="Shape 36">
            <a:extLst xmlns:a="http://schemas.openxmlformats.org/drawingml/2006/main">
              <a:ext uri="{FF2B5EF4-FFF2-40B4-BE49-F238E27FC236}">
                <a16:creationId xmlns:a16="http://schemas.microsoft.com/office/drawing/2014/main" id="{12B6AB4D-F7C3-406D-8CC3-3902283F4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4992" y="3056755"/>
            <a:ext cx="62179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FFFFFF">
                <a:alpha val="45000"/>
              </a:srgbClr>
            </a:solidFill>
            <a:prstDash val="solid"/>
          </a:ln>
        </p:spPr>
      </p:sp>
      <p:sp>
        <p:nvSpPr>
          <p:cNvPr id="39" name="Text 37">
            <a:extLst xmlns:a="http://schemas.openxmlformats.org/drawingml/2006/main">
              <a:ext uri="{FF2B5EF4-FFF2-40B4-BE49-F238E27FC236}">
                <a16:creationId xmlns:a16="http://schemas.microsoft.com/office/drawing/2014/main" id="{23479A16-394E-43B9-BFA5-B9D70AD97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10128" y="3120763"/>
            <a:ext cx="731520" cy="4572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35000"/>
              </a:lnSpc>
              <a:buNone/>
            </a:pPr>
            <a:r>
              <a:rPr sz="8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제품 만족</a:t>
            </a:r>
            <a:endParaRPr sz="850">
              <a:solidFill>
                <a:srgbClr val="C8DCFD"/>
              </a:solidFill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35000"/>
              </a:lnSpc>
              <a:buNone/>
            </a:pPr>
            <a:r>
              <a:rPr sz="8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재구매</a:t>
            </a:r>
            <a:endParaRPr sz="850">
              <a:solidFill>
                <a:srgbClr val="C8DCFD"/>
              </a:solidFill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35000"/>
              </a:lnSpc>
              <a:buNone/>
            </a:pPr>
            <a:r>
              <a:rPr sz="8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추천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03B2E5A7-C779-4471-999E-E36111883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176" y="3843139"/>
            <a:ext cx="3803904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90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소비자는 여러 매체를 거쳐 구매를 결정합니다.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1" name="Text 39">
            <a:extLst xmlns:a="http://schemas.openxmlformats.org/drawingml/2006/main">
              <a:ext uri="{FF2B5EF4-FFF2-40B4-BE49-F238E27FC236}">
                <a16:creationId xmlns:a16="http://schemas.microsoft.com/office/drawing/2014/main" id="{789D5668-D0C1-4F2B-B9C2-DBBC077CA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5535" y="1691640"/>
            <a:ext cx="4284583" cy="27432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1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원그로스 매체믹스 지원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2" name="Shape 40">
            <a:extLst xmlns:a="http://schemas.openxmlformats.org/drawingml/2006/main">
              <a:ext uri="{FF2B5EF4-FFF2-40B4-BE49-F238E27FC236}">
                <a16:creationId xmlns:a16="http://schemas.microsoft.com/office/drawing/2014/main" id="{2757287F-F609-4739-BFB1-408849AA5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5535" y="2048256"/>
            <a:ext cx="2111940" cy="9144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BEAE4998-82B9-4C30-9FBD-D350A4D68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5535" y="2048256"/>
            <a:ext cx="211194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4" name="Text 42">
            <a:extLst xmlns:a="http://schemas.openxmlformats.org/drawingml/2006/main">
              <a:ext uri="{FF2B5EF4-FFF2-40B4-BE49-F238E27FC236}">
                <a16:creationId xmlns:a16="http://schemas.microsoft.com/office/drawing/2014/main" id="{D9AAB497-C0DA-4FB7-8E38-B134A8A62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7997" y="2139696"/>
            <a:ext cx="188872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검색광고</a:t>
            </a:r>
            <a:endParaRPr sz="1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E95D03B4-3695-44A2-9A0C-8ED39E152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7997" y="2395728"/>
            <a:ext cx="1888728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네이버·카카오·구글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1BB597EC-B7BE-4EE0-A576-86B8FCF10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7997" y="2596896"/>
            <a:ext cx="188872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키워드 기반 구매 의향 타겟 정밀 세팅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9C21B519-5D8F-4819-812A-727B1682E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0228" y="2048256"/>
            <a:ext cx="2111940" cy="9144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E4879389-A13D-4EE9-AB26-007CC70A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0228" y="2048256"/>
            <a:ext cx="211194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3831759E-B719-4977-9D09-61EE59EC6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2690" y="2139696"/>
            <a:ext cx="188872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SNS광고</a:t>
            </a:r>
            <a:endParaRPr sz="1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D7279E7D-21C2-46FA-A017-47F8216E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2690" y="2395728"/>
            <a:ext cx="1888728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인스타그램·페이스북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F290B22B-AC1C-40E8-B292-9EE522AFE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2690" y="2596896"/>
            <a:ext cx="188872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AI추천 개인화 노출로 인지 확대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88791F85-8CE5-4474-9B51-04820E3ED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5535" y="3090672"/>
            <a:ext cx="2111940" cy="9144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3022B6DF-A933-4E8A-AAE5-5CE179E3E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45535" y="3090672"/>
            <a:ext cx="211194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26F83800-098F-4BAC-9FD2-ED11207C3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7997" y="3182112"/>
            <a:ext cx="188872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디스플레이</a:t>
            </a:r>
            <a:endParaRPr sz="1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29A75C49-6F5C-444A-926D-32F6FA048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7997" y="3438144"/>
            <a:ext cx="1888728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유튜브</a:t>
            </a: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·</a:t>
            </a: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언론기사</a:t>
            </a: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·</a:t>
            </a: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커뮤니티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F97951D2-F133-4908-8157-FC993A66D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7997" y="3639312"/>
            <a:ext cx="188872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리타겟팅 및 신규 고객 인지 확장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264407A6-7B84-4000-A79A-D36512E86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0228" y="3090672"/>
            <a:ext cx="2111940" cy="914400"/>
          </a:xfrm>
          <a:prstGeom xmlns:a="http://schemas.openxmlformats.org/drawingml/2006/main" prst="roundRect">
            <a:avLst>
              <a:gd name="adj" fmla="val 10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DBE8FE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58" name="Shape 56">
            <a:extLst xmlns:a="http://schemas.openxmlformats.org/drawingml/2006/main">
              <a:ext uri="{FF2B5EF4-FFF2-40B4-BE49-F238E27FC236}">
                <a16:creationId xmlns:a16="http://schemas.microsoft.com/office/drawing/2014/main" id="{998315DF-1077-4A58-A47F-BB6A35257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0228" y="3090672"/>
            <a:ext cx="2111940" cy="4572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59" name="Text 57">
            <a:extLst xmlns:a="http://schemas.openxmlformats.org/drawingml/2006/main">
              <a:ext uri="{FF2B5EF4-FFF2-40B4-BE49-F238E27FC236}">
                <a16:creationId xmlns:a16="http://schemas.microsoft.com/office/drawing/2014/main" id="{19263DB6-1290-4C42-BE4F-87893C49D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2690" y="3182112"/>
            <a:ext cx="1888728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쇼핑광고</a:t>
            </a:r>
            <a:endParaRPr sz="1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1333EBB1-2828-448B-B498-E6AAA51D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2690" y="3438144"/>
            <a:ext cx="1888728" cy="2011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네이버쇼핑·당근</a:t>
            </a: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·</a:t>
            </a:r>
            <a:r>
              <a:rPr sz="900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토스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1" name="Text 59">
            <a:extLst xmlns:a="http://schemas.openxmlformats.org/drawingml/2006/main">
              <a:ext uri="{FF2B5EF4-FFF2-40B4-BE49-F238E27FC236}">
                <a16:creationId xmlns:a16="http://schemas.microsoft.com/office/drawing/2014/main" id="{08061600-AB6F-4665-8AB6-626F89AC5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42690" y="3639312"/>
            <a:ext cx="1888728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9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구매 전환 극대화 집중 운영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2" name="Shape 60">
            <a:extLst xmlns:a="http://schemas.openxmlformats.org/drawingml/2006/main">
              <a:ext uri="{FF2B5EF4-FFF2-40B4-BE49-F238E27FC236}">
                <a16:creationId xmlns:a16="http://schemas.microsoft.com/office/drawing/2014/main" id="{E6156B47-CE83-4D91-A8C2-0C068C792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4352544"/>
            <a:ext cx="8631936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8FE"/>
          </a:solidFill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63" name="Shape 61">
            <a:extLst xmlns:a="http://schemas.openxmlformats.org/drawingml/2006/main">
              <a:ext uri="{FF2B5EF4-FFF2-40B4-BE49-F238E27FC236}">
                <a16:creationId xmlns:a16="http://schemas.microsoft.com/office/drawing/2014/main" id="{ED0F837D-72CB-413A-8F38-663CFE46E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4352544"/>
            <a:ext cx="54864" cy="56692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4" name="Text 62">
            <a:extLst xmlns:a="http://schemas.openxmlformats.org/drawingml/2006/main">
              <a:ext uri="{FF2B5EF4-FFF2-40B4-BE49-F238E27FC236}">
                <a16:creationId xmlns:a16="http://schemas.microsoft.com/office/drawing/2014/main" id="{ABF57932-6598-48F0-AD41-7A5410B1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0624" y="4352544"/>
            <a:ext cx="822960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050" b="0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타 매체 지원은 브랜드 상황에 맞춰 제안합니다.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l">
              <a:buNone/>
              <a:defRPr sz="1050" b="0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지원 매체·금액·기간과 제작·운영 범위는 상담 시 확인해 주세요.</a:t>
            </a:r>
            <a:endParaRPr sz="1100">
              <a:latin typeface="나눔스퀘어OTF ExtraBold"/>
              <a:ea typeface="나눔스퀘어OTF ExtraBold"/>
              <a:cs typeface="나눔스퀘어OTF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1256601190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AD1CA808-4E7C-4787-ADA7-0D4658F54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854143" y="348362"/>
            <a:ext cx="996411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638" b="1" spc="113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CASE 1</a:t>
            </a:r>
            <a:endParaRPr sz="6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2F6D8DE9-9A8F-4B29-AFD0-BDB39B1F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000875" y="504825"/>
            <a:ext cx="1857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대학교 / 학원</a:t>
            </a:r>
            <a:endParaRPr sz="2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F6A91D67-28D3-482D-B028-BD82EC5BB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911784"/>
            <a:ext cx="859993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8DCF0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3C091E8B-19FB-4030-A236-7B6138687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4093A320-E753-4C66-AA03-F59589AF9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5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05BC55FE-58D8-42FF-9AB6-39259AA7D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3159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62BA4F0E-6D4D-45A2-843F-FC29F5CB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프로젝트 목표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99F11D81-82EE-4976-A188-8D87C9021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E76B9B0-9FCD-4E29-A8F8-6858CDC51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브랜드 평판 개선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신입생 유치 및 홍보 강화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871D00DF-E484-417C-ADEC-A8AD3740D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8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8BAA0DD-D4C7-4BA9-A1DC-0C28E03CF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9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95CB9A4D-4E58-4E35-A56A-4F995A750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2663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E3BDB57B-62BE-40AB-AF6D-4266D0DFA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마케팅 전략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A966AD93-2C3E-4C4F-9AA9-2C9B8D43C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AF300FBF-6B25-477C-B666-35617D9EF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입시·브랜딩 캠페인 분리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리타겟팅과 성과 추적 연동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25C61B3F-464E-43F7-8907-A7A7AB7D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2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ECDADBC5-563C-4090-AC63-A87D57C2C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3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14B6C950-74D9-4DE2-BDD6-6585F6E52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2167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303EE360-069D-4811-A75D-99E08BF3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미디어 믹스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379C7F05-8A29-46E6-8826-291737E26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6AD26102-185F-4E1A-AB95-440A1AC4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네이버·카카오·구글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GFA·GDN·SNS·동영상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33B94C6A-8214-462B-9AD8-F7843DBBC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9" name="Text 27">
            <a:extLst xmlns:a="http://schemas.openxmlformats.org/drawingml/2006/main">
              <a:ext uri="{FF2B5EF4-FFF2-40B4-BE49-F238E27FC236}">
                <a16:creationId xmlns:a16="http://schemas.microsoft.com/office/drawing/2014/main" id="{A8B3502F-0A1B-49D7-88E3-33B159F90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99" y="250393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11위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7F50E1B-BDA5-4B88-8AF9-D17C6744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728" y="250393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11위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7" name="Text 35">
            <a:extLst xmlns:a="http://schemas.openxmlformats.org/drawingml/2006/main">
              <a:ext uri="{FF2B5EF4-FFF2-40B4-BE49-F238E27FC236}">
                <a16:creationId xmlns:a16="http://schemas.microsoft.com/office/drawing/2014/main" id="{3030EB44-1268-4FB4-BEA6-F616F40A3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557" y="250393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6위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D23D0755-4D48-45E0-8B06-0DB4B48DA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332" y="3986781"/>
            <a:ext cx="481980" cy="5223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27" name="Shape 25">
            <a:extLst xmlns:a="http://schemas.openxmlformats.org/drawingml/2006/main">
              <a:ext uri="{FF2B5EF4-FFF2-40B4-BE49-F238E27FC236}">
                <a16:creationId xmlns:a16="http://schemas.microsoft.com/office/drawing/2014/main" id="{8267E69F-B061-4C4C-B27B-AE56585E0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7436" y="3808473"/>
            <a:ext cx="495696" cy="13716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2F2F5"/>
          </a:solidFill>
          <a:ln xmlns:a="http://schemas.openxmlformats.org/drawingml/2006/main" w="7620">
            <a:solidFill>
              <a:srgbClr val="DDDDE8"/>
            </a:solidFill>
            <a:prstDash val="solid"/>
          </a:ln>
        </p:spPr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D69FD5B2-0E81-4DC5-A64D-06500FD3A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8871" y="3789426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888899"/>
                </a:solidFill>
                <a:latin typeface="나눔스퀘어OTF ExtraBold"/>
                <a:ea typeface="나눔스퀘어OTF ExtraBold"/>
                <a:cs typeface="나눔스퀘어OTF ExtraBold"/>
              </a:rPr>
              <a:t>유지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0" name="Text 28">
            <a:extLst xmlns:a="http://schemas.openxmlformats.org/drawingml/2006/main">
              <a:ext uri="{FF2B5EF4-FFF2-40B4-BE49-F238E27FC236}">
                <a16:creationId xmlns:a16="http://schemas.microsoft.com/office/drawing/2014/main" id="{BD8F39AE-2802-4A1A-9001-B6E1C1B61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041" y="4531138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2023.11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1" name="Shape 29">
            <a:extLst xmlns:a="http://schemas.openxmlformats.org/drawingml/2006/main">
              <a:ext uri="{FF2B5EF4-FFF2-40B4-BE49-F238E27FC236}">
                <a16:creationId xmlns:a16="http://schemas.microsoft.com/office/drawing/2014/main" id="{0776EB7B-F624-4C4C-9BEE-30E96B851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7176" y="3986781"/>
            <a:ext cx="481980" cy="52230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33" name="Text 31">
            <a:extLst xmlns:a="http://schemas.openxmlformats.org/drawingml/2006/main">
              <a:ext uri="{FF2B5EF4-FFF2-40B4-BE49-F238E27FC236}">
                <a16:creationId xmlns:a16="http://schemas.microsoft.com/office/drawing/2014/main" id="{E5689B76-6293-4F48-A685-56E163D63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" y="4531138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2024.11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39F31047-22EC-4BBB-88AF-6564AA013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4021" y="3016785"/>
            <a:ext cx="48198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35" name="Shape 33">
            <a:extLst xmlns:a="http://schemas.openxmlformats.org/drawingml/2006/main">
              <a:ext uri="{FF2B5EF4-FFF2-40B4-BE49-F238E27FC236}">
                <a16:creationId xmlns:a16="http://schemas.microsoft.com/office/drawing/2014/main" id="{8D0AF173-8C84-4B5B-BFB5-F055CF7FE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7163" y="2838477"/>
            <a:ext cx="495696" cy="13716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E621DE0E-34A3-4680-AC2F-7A15B9EE2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557" y="2819400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5단계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8" name="Text 36">
            <a:extLst xmlns:a="http://schemas.openxmlformats.org/drawingml/2006/main">
              <a:ext uri="{FF2B5EF4-FFF2-40B4-BE49-F238E27FC236}">
                <a16:creationId xmlns:a16="http://schemas.microsoft.com/office/drawing/2014/main" id="{45AA11C4-3D5D-4646-95A7-3ADE12FB6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1699" y="4531138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2025.12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9" name="Shape 37">
            <a:extLst xmlns:a="http://schemas.openxmlformats.org/drawingml/2006/main">
              <a:ext uri="{FF2B5EF4-FFF2-40B4-BE49-F238E27FC236}">
                <a16:creationId xmlns:a16="http://schemas.microsoft.com/office/drawing/2014/main" id="{3F55421E-06C1-4888-B02F-0271AEB5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4309" y="2454428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40" name="Text 38">
            <a:extLst xmlns:a="http://schemas.openxmlformats.org/drawingml/2006/main">
              <a:ext uri="{FF2B5EF4-FFF2-40B4-BE49-F238E27FC236}">
                <a16:creationId xmlns:a16="http://schemas.microsoft.com/office/drawing/2014/main" id="{0D2E75E4-2087-4960-96A3-DB2204617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481860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대학 브랜드 평판 순위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1" name="Shape 39">
            <a:extLst xmlns:a="http://schemas.openxmlformats.org/drawingml/2006/main">
              <a:ext uri="{FF2B5EF4-FFF2-40B4-BE49-F238E27FC236}">
                <a16:creationId xmlns:a16="http://schemas.microsoft.com/office/drawing/2014/main" id="{C3DF8F51-6AC2-4C01-B27D-51634F040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715032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42" name="Text 40">
            <a:extLst xmlns:a="http://schemas.openxmlformats.org/drawingml/2006/main">
              <a:ext uri="{FF2B5EF4-FFF2-40B4-BE49-F238E27FC236}">
                <a16:creationId xmlns:a16="http://schemas.microsoft.com/office/drawing/2014/main" id="{B41E4402-E5E0-4AB9-91BD-A523C3F78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783612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11위에서 6위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2023.11~2025.12
브랜드 평판 순위 5계단 상승
입시 문의 및 접수 변화 관리</a:t>
            </a:r>
          </a:p>
        </p:txBody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3236117A-5B22-47C4-98D2-6A24A3F71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2292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6D46AFCA-B226-49C7-9F8B-EDE97AD0E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6587" y="250393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231.3K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0" name="Text 48">
            <a:extLst xmlns:a="http://schemas.openxmlformats.org/drawingml/2006/main">
              <a:ext uri="{FF2B5EF4-FFF2-40B4-BE49-F238E27FC236}">
                <a16:creationId xmlns:a16="http://schemas.microsoft.com/office/drawing/2014/main" id="{AD2E424C-C65D-4C52-B580-29466D466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416" y="250393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293.6K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5" name="Text 53">
            <a:extLst xmlns:a="http://schemas.openxmlformats.org/drawingml/2006/main">
              <a:ext uri="{FF2B5EF4-FFF2-40B4-BE49-F238E27FC236}">
                <a16:creationId xmlns:a16="http://schemas.microsoft.com/office/drawing/2014/main" id="{C254B812-3DED-4FFC-8750-D38E35262A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0245" y="250393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407.0K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4" name="Shape 42">
            <a:extLst xmlns:a="http://schemas.openxmlformats.org/drawingml/2006/main">
              <a:ext uri="{FF2B5EF4-FFF2-40B4-BE49-F238E27FC236}">
                <a16:creationId xmlns:a16="http://schemas.microsoft.com/office/drawing/2014/main" id="{13F14F3A-C5D9-4B46-8145-08BD9A87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32020" y="3654734"/>
            <a:ext cx="481980" cy="8480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46" name="Text 44">
            <a:extLst xmlns:a="http://schemas.openxmlformats.org/drawingml/2006/main">
              <a:ext uri="{FF2B5EF4-FFF2-40B4-BE49-F238E27FC236}">
                <a16:creationId xmlns:a16="http://schemas.microsoft.com/office/drawing/2014/main" id="{E3AB0088-C87A-4B3D-B4B0-5EA1E668D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89729" y="4524947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2023.11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7" name="Shape 45">
            <a:extLst xmlns:a="http://schemas.openxmlformats.org/drawingml/2006/main">
              <a:ext uri="{FF2B5EF4-FFF2-40B4-BE49-F238E27FC236}">
                <a16:creationId xmlns:a16="http://schemas.microsoft.com/office/drawing/2014/main" id="{A94AE91B-270F-4D76-9863-953948240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68864" y="3426306"/>
            <a:ext cx="481980" cy="107650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48" name="Shape 46">
            <a:extLst xmlns:a="http://schemas.openxmlformats.org/drawingml/2006/main">
              <a:ext uri="{FF2B5EF4-FFF2-40B4-BE49-F238E27FC236}">
                <a16:creationId xmlns:a16="http://schemas.microsoft.com/office/drawing/2014/main" id="{A2A18CC9-75F7-402A-BD53-84832DEA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62006" y="3247998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49" name="Text 47">
            <a:extLst xmlns:a="http://schemas.openxmlformats.org/drawingml/2006/main">
              <a:ext uri="{FF2B5EF4-FFF2-40B4-BE49-F238E27FC236}">
                <a16:creationId xmlns:a16="http://schemas.microsoft.com/office/drawing/2014/main" id="{B17AA659-1B8E-43FD-98D9-DA2C88B7F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33416" y="3228975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27%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1" name="Text 49">
            <a:extLst xmlns:a="http://schemas.openxmlformats.org/drawingml/2006/main">
              <a:ext uri="{FF2B5EF4-FFF2-40B4-BE49-F238E27FC236}">
                <a16:creationId xmlns:a16="http://schemas.microsoft.com/office/drawing/2014/main" id="{6C4B3B53-8CAF-4043-8F43-18605558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26558" y="4524947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2024.11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2" name="Shape 50">
            <a:extLst xmlns:a="http://schemas.openxmlformats.org/drawingml/2006/main">
              <a:ext uri="{FF2B5EF4-FFF2-40B4-BE49-F238E27FC236}">
                <a16:creationId xmlns:a16="http://schemas.microsoft.com/office/drawing/2014/main" id="{695E7FB6-1CC7-4AF5-81CF-B9B892785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805709" y="3010515"/>
            <a:ext cx="48198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53" name="Shape 51">
            <a:extLst xmlns:a="http://schemas.openxmlformats.org/drawingml/2006/main">
              <a:ext uri="{FF2B5EF4-FFF2-40B4-BE49-F238E27FC236}">
                <a16:creationId xmlns:a16="http://schemas.microsoft.com/office/drawing/2014/main" id="{A2D10289-1577-4279-A234-07D8CEB62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98851" y="2832207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54" name="Text 52">
            <a:extLst xmlns:a="http://schemas.openxmlformats.org/drawingml/2006/main">
              <a:ext uri="{FF2B5EF4-FFF2-40B4-BE49-F238E27FC236}">
                <a16:creationId xmlns:a16="http://schemas.microsoft.com/office/drawing/2014/main" id="{EB5C385B-6112-4C49-A393-BBAB419DA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70245" y="2813113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38%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6" name="Text 54">
            <a:extLst xmlns:a="http://schemas.openxmlformats.org/drawingml/2006/main">
              <a:ext uri="{FF2B5EF4-FFF2-40B4-BE49-F238E27FC236}">
                <a16:creationId xmlns:a16="http://schemas.microsoft.com/office/drawing/2014/main" id="{042A2B89-47DD-483E-8B7E-66CBBF31B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63387" y="4524947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2025.12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7" name="Shape 55">
            <a:extLst xmlns:a="http://schemas.openxmlformats.org/drawingml/2006/main">
              <a:ext uri="{FF2B5EF4-FFF2-40B4-BE49-F238E27FC236}">
                <a16:creationId xmlns:a16="http://schemas.microsoft.com/office/drawing/2014/main" id="{1D6C861F-E243-4413-9778-BE57714C2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997" y="2454428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58" name="Text 56">
            <a:extLst xmlns:a="http://schemas.openxmlformats.org/drawingml/2006/main">
              <a:ext uri="{FF2B5EF4-FFF2-40B4-BE49-F238E27FC236}">
                <a16:creationId xmlns:a16="http://schemas.microsoft.com/office/drawing/2014/main" id="{0052C887-4FEC-4E63-ADD2-E9418F1C2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481860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대학명 검색량 증가 추이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9" name="Shape 57">
            <a:extLst xmlns:a="http://schemas.openxmlformats.org/drawingml/2006/main">
              <a:ext uri="{FF2B5EF4-FFF2-40B4-BE49-F238E27FC236}">
                <a16:creationId xmlns:a16="http://schemas.microsoft.com/office/drawing/2014/main" id="{032C3892-5D93-4E7F-A830-893962CFB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715032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60" name="Text 58">
            <a:extLst xmlns:a="http://schemas.openxmlformats.org/drawingml/2006/main">
              <a:ext uri="{FF2B5EF4-FFF2-40B4-BE49-F238E27FC236}">
                <a16:creationId xmlns:a16="http://schemas.microsoft.com/office/drawing/2014/main" id="{A573AD0C-EBFA-49AC-B068-847A9E545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783612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검색량 407.0K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2023.11 231.3K
2024.11 293.6K
2025.12 407.0K</a:t>
            </a:r>
          </a:p>
        </p:txBody>
      </p:sp>
      <p:sp>
        <p:nvSpPr>
          <p:cNvPr id="63" name="Shape 0">
            <a:extLst xmlns:a="http://schemas.openxmlformats.org/drawingml/2006/main">
              <a:ext uri="{FF2B5EF4-FFF2-40B4-BE49-F238E27FC236}">
                <a16:creationId xmlns:a16="http://schemas.microsoft.com/office/drawing/2014/main" id="{5F5B340D-E174-BF7C-D1ED-9DB9FAFE7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6" name="Shape 1">
            <a:extLst xmlns:a="http://schemas.openxmlformats.org/drawingml/2006/main">
              <a:ext uri="{FF2B5EF4-FFF2-40B4-BE49-F238E27FC236}">
                <a16:creationId xmlns:a16="http://schemas.microsoft.com/office/drawing/2014/main" id="{40E5C256-B8E4-AFED-83AE-3C73B0D16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7" name="Text 2">
            <a:extLst xmlns:a="http://schemas.openxmlformats.org/drawingml/2006/main">
              <a:ext uri="{FF2B5EF4-FFF2-40B4-BE49-F238E27FC236}">
                <a16:creationId xmlns:a16="http://schemas.microsoft.com/office/drawing/2014/main" id="{1DCBDDA9-925A-70F0-85D9-168A4900F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06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9" name="Text 3">
            <a:extLst xmlns:a="http://schemas.openxmlformats.org/drawingml/2006/main">
              <a:ext uri="{FF2B5EF4-FFF2-40B4-BE49-F238E27FC236}">
                <a16:creationId xmlns:a16="http://schemas.microsoft.com/office/drawing/2014/main" id="{AECEFE4C-A8C1-7C72-62EC-77C101B1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" y="504825"/>
            <a:ext cx="681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KPI – 브랜드 평판 및 검색량 변화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09514177-98B4-4804-BEC2-8F43E98B4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895850"/>
            <a:ext cx="8620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자료: 제공 제안서 기재값. 지표별 집계 기준은 상담 시 확인하며, 동일한 성과를 보장하지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57396433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9A5E9105-85F1-569F-B5FF-AA4AFB8C0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566328" y="348362"/>
            <a:ext cx="1284226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638" b="1" spc="113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CASE 2</a:t>
            </a:r>
            <a:endParaRPr sz="6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855AB9A9-BAB9-781D-C1D2-CA38590C1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000875" y="504825"/>
            <a:ext cx="1857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소형가전 / 홈리빙</a:t>
            </a:r>
            <a:endParaRPr sz="2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1851F09C-C95A-1F77-91B0-493BA8E6C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911784"/>
            <a:ext cx="859993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8DCF0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DECADAA1-6B90-3BFC-B525-B9DA4CCF84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9E01C634-2257-643C-DBE7-A74A3F6BE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5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688B100D-F7FD-4E37-688A-C7EC8FE36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3159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9BC323B3-42C1-74B9-9463-EE015183A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프로젝트 목표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77DFDBD3-747E-F866-DE1F-EFE6B8A0D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7E6CF5E6-5B9C-2D8E-97AE-A72716CDF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브랜드 인지도 강화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공식몰·브랜드스토어 활성화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C835C31C-EFF7-F66A-C978-99A9B129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8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E7110046-A548-C45E-AC97-62405AB39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9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5683503D-AB74-4C76-AEEF-6DCF0EA70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2663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641F7B26-6620-4ACE-4192-956E9EC87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마케팅 전략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3B422C31-D4D2-16E3-7165-ABE97D453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ECA8B580-C610-097D-0169-1824157E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타겟별 콘텐츠 제작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프로모션 연계 및 운영 개선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462EC0E3-D1EE-86B4-804B-82F2DDD66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2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99C1CE96-C845-A4D6-9E8E-C4AE9F4C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3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BEB475FB-BEE7-1E0F-7432-82333B364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2167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C222AEE5-C718-E311-D00E-68C42F4C5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미디어 믹스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8960EF53-F26B-B3B0-266B-8FFBF0CEE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A1579D6-B4C7-6328-66D7-3D3605512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네이버 쇼핑·파워링크·GFA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카카오·GDN·페이스북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BFFFD006-8D72-4C86-CFC8-BD4EF3680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62267804-22D6-0A57-1FD7-24DF7FC3B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2292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3" name="Shape 0">
            <a:extLst xmlns:a="http://schemas.openxmlformats.org/drawingml/2006/main">
              <a:ext uri="{FF2B5EF4-FFF2-40B4-BE49-F238E27FC236}">
                <a16:creationId xmlns:a16="http://schemas.microsoft.com/office/drawing/2014/main" id="{CB3C107D-DDF8-ABB9-53A0-BE4A34C8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6" name="Shape 1">
            <a:extLst xmlns:a="http://schemas.openxmlformats.org/drawingml/2006/main">
              <a:ext uri="{FF2B5EF4-FFF2-40B4-BE49-F238E27FC236}">
                <a16:creationId xmlns:a16="http://schemas.microsoft.com/office/drawing/2014/main" id="{DDAFAC89-C5BA-5DFE-0764-A5538E75D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7" name="Text 2">
            <a:extLst xmlns:a="http://schemas.openxmlformats.org/drawingml/2006/main">
              <a:ext uri="{FF2B5EF4-FFF2-40B4-BE49-F238E27FC236}">
                <a16:creationId xmlns:a16="http://schemas.microsoft.com/office/drawing/2014/main" id="{8DE6F302-BFB1-410D-7C7A-7634B5EE2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06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9" name="Text 3">
            <a:extLst xmlns:a="http://schemas.openxmlformats.org/drawingml/2006/main">
              <a:ext uri="{FF2B5EF4-FFF2-40B4-BE49-F238E27FC236}">
                <a16:creationId xmlns:a16="http://schemas.microsoft.com/office/drawing/2014/main" id="{FA3DAA9D-EEE2-F576-6AD0-475B4860A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" y="504825"/>
            <a:ext cx="681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KPI – 유입량 및 브랜드 검색량 증가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" name="Text 25">
            <a:extLst xmlns:a="http://schemas.openxmlformats.org/drawingml/2006/main">
              <a:ext uri="{FF2B5EF4-FFF2-40B4-BE49-F238E27FC236}">
                <a16:creationId xmlns:a16="http://schemas.microsoft.com/office/drawing/2014/main" id="{668A80F3-38C8-6119-7592-9344F4C93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99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7.0K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" name="Text 30">
            <a:extLst xmlns:a="http://schemas.openxmlformats.org/drawingml/2006/main">
              <a:ext uri="{FF2B5EF4-FFF2-40B4-BE49-F238E27FC236}">
                <a16:creationId xmlns:a16="http://schemas.microsoft.com/office/drawing/2014/main" id="{5B8C5C13-561B-CC72-1E9B-C4ABB9CE3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728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70.8K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2" name="Text 35">
            <a:extLst xmlns:a="http://schemas.openxmlformats.org/drawingml/2006/main">
              <a:ext uri="{FF2B5EF4-FFF2-40B4-BE49-F238E27FC236}">
                <a16:creationId xmlns:a16="http://schemas.microsoft.com/office/drawing/2014/main" id="{8A1C7654-C0FB-63B0-1BAD-B0EEAC6F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557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154.2K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8" name="Shape 24">
            <a:extLst xmlns:a="http://schemas.openxmlformats.org/drawingml/2006/main">
              <a:ext uri="{FF2B5EF4-FFF2-40B4-BE49-F238E27FC236}">
                <a16:creationId xmlns:a16="http://schemas.microsoft.com/office/drawing/2014/main" id="{2A9EEE17-DDDA-EE53-A126-F564E43C8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70332" y="4356736"/>
            <a:ext cx="481980" cy="1193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70" name="Text 26">
            <a:extLst xmlns:a="http://schemas.openxmlformats.org/drawingml/2006/main">
              <a:ext uri="{FF2B5EF4-FFF2-40B4-BE49-F238E27FC236}">
                <a16:creationId xmlns:a16="http://schemas.microsoft.com/office/drawing/2014/main" id="{9E9E60A8-835E-5C63-1EEB-E3044DA6E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8041" y="4498181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2025.07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1" name="Shape 27">
            <a:extLst xmlns:a="http://schemas.openxmlformats.org/drawingml/2006/main">
              <a:ext uri="{FF2B5EF4-FFF2-40B4-BE49-F238E27FC236}">
                <a16:creationId xmlns:a16="http://schemas.microsoft.com/office/drawing/2014/main" id="{0B799B79-DD84-C146-C27E-7BCC7AD63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07176" y="3790939"/>
            <a:ext cx="481980" cy="68518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72" name="Shape 28">
            <a:extLst xmlns:a="http://schemas.openxmlformats.org/drawingml/2006/main">
              <a:ext uri="{FF2B5EF4-FFF2-40B4-BE49-F238E27FC236}">
                <a16:creationId xmlns:a16="http://schemas.microsoft.com/office/drawing/2014/main" id="{A089F741-B6D4-28C1-6805-2CF3924FE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00318" y="3612631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73" name="Text 29">
            <a:extLst xmlns:a="http://schemas.openxmlformats.org/drawingml/2006/main">
              <a:ext uri="{FF2B5EF4-FFF2-40B4-BE49-F238E27FC236}">
                <a16:creationId xmlns:a16="http://schemas.microsoft.com/office/drawing/2014/main" id="{8BAD90F1-8799-2832-CE7B-04B76C2EF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71728" y="359359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900%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4" name="Text 31">
            <a:extLst xmlns:a="http://schemas.openxmlformats.org/drawingml/2006/main">
              <a:ext uri="{FF2B5EF4-FFF2-40B4-BE49-F238E27FC236}">
                <a16:creationId xmlns:a16="http://schemas.microsoft.com/office/drawing/2014/main" id="{5FFDA412-33B0-E1E9-53B6-40BF1E238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64870" y="4498181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2025.08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5" name="Shape 32">
            <a:extLst xmlns:a="http://schemas.openxmlformats.org/drawingml/2006/main">
              <a:ext uri="{FF2B5EF4-FFF2-40B4-BE49-F238E27FC236}">
                <a16:creationId xmlns:a16="http://schemas.microsoft.com/office/drawing/2014/main" id="{E52C20FC-44AF-8508-BDF9-A3D2DF768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44020" y="2983819"/>
            <a:ext cx="48198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76" name="Shape 33">
            <a:extLst xmlns:a="http://schemas.openxmlformats.org/drawingml/2006/main">
              <a:ext uri="{FF2B5EF4-FFF2-40B4-BE49-F238E27FC236}">
                <a16:creationId xmlns:a16="http://schemas.microsoft.com/office/drawing/2014/main" id="{B05D355D-3273-1E6D-F3E0-2F1A0B284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37162" y="2805511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77" name="Text 34">
            <a:extLst xmlns:a="http://schemas.openxmlformats.org/drawingml/2006/main">
              <a:ext uri="{FF2B5EF4-FFF2-40B4-BE49-F238E27FC236}">
                <a16:creationId xmlns:a16="http://schemas.microsoft.com/office/drawing/2014/main" id="{16257884-C041-3DED-7022-132FDDBE1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08557" y="2786444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117%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8" name="Text 36">
            <a:extLst xmlns:a="http://schemas.openxmlformats.org/drawingml/2006/main">
              <a:ext uri="{FF2B5EF4-FFF2-40B4-BE49-F238E27FC236}">
                <a16:creationId xmlns:a16="http://schemas.microsoft.com/office/drawing/2014/main" id="{3F18DCF7-75FA-8CA4-741D-07FDA803C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01699" y="4498181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2025.09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9" name="Text 38">
            <a:extLst xmlns:a="http://schemas.openxmlformats.org/drawingml/2006/main">
              <a:ext uri="{FF2B5EF4-FFF2-40B4-BE49-F238E27FC236}">
                <a16:creationId xmlns:a16="http://schemas.microsoft.com/office/drawing/2014/main" id="{589332AD-8CD3-F5D2-9A70-86A0614D3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455164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유입량 추이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0" name="Shape 39">
            <a:extLst xmlns:a="http://schemas.openxmlformats.org/drawingml/2006/main">
              <a:ext uri="{FF2B5EF4-FFF2-40B4-BE49-F238E27FC236}">
                <a16:creationId xmlns:a16="http://schemas.microsoft.com/office/drawing/2014/main" id="{834302D7-ACB6-DF12-7D87-29F6B2505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688336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81" name="Text 43">
            <a:extLst xmlns:a="http://schemas.openxmlformats.org/drawingml/2006/main">
              <a:ext uri="{FF2B5EF4-FFF2-40B4-BE49-F238E27FC236}">
                <a16:creationId xmlns:a16="http://schemas.microsoft.com/office/drawing/2014/main" id="{F942C99A-A8FE-69FE-D237-46D48CA91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6587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10,840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2" name="Text 48">
            <a:extLst xmlns:a="http://schemas.openxmlformats.org/drawingml/2006/main">
              <a:ext uri="{FF2B5EF4-FFF2-40B4-BE49-F238E27FC236}">
                <a16:creationId xmlns:a16="http://schemas.microsoft.com/office/drawing/2014/main" id="{05B4B9FA-76F0-CBF0-6EC5-3D11A5A3C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416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14,430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3" name="Text 53">
            <a:extLst xmlns:a="http://schemas.openxmlformats.org/drawingml/2006/main">
              <a:ext uri="{FF2B5EF4-FFF2-40B4-BE49-F238E27FC236}">
                <a16:creationId xmlns:a16="http://schemas.microsoft.com/office/drawing/2014/main" id="{00C50439-BDBE-154F-10E4-5035E6132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0245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16,660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5" name="Shape 42">
            <a:extLst xmlns:a="http://schemas.openxmlformats.org/drawingml/2006/main">
              <a:ext uri="{FF2B5EF4-FFF2-40B4-BE49-F238E27FC236}">
                <a16:creationId xmlns:a16="http://schemas.microsoft.com/office/drawing/2014/main" id="{DD35D25C-FC1A-0243-7D99-B0B7614BC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32020" y="3511673"/>
            <a:ext cx="481980" cy="9709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86" name="Text 44">
            <a:extLst xmlns:a="http://schemas.openxmlformats.org/drawingml/2006/main">
              <a:ext uri="{FF2B5EF4-FFF2-40B4-BE49-F238E27FC236}">
                <a16:creationId xmlns:a16="http://schemas.microsoft.com/office/drawing/2014/main" id="{EFB11537-5F85-EE28-9AEB-C39CC365B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89729" y="4504754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2025.04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7" name="Shape 45">
            <a:extLst xmlns:a="http://schemas.openxmlformats.org/drawingml/2006/main">
              <a:ext uri="{FF2B5EF4-FFF2-40B4-BE49-F238E27FC236}">
                <a16:creationId xmlns:a16="http://schemas.microsoft.com/office/drawing/2014/main" id="{4634AA43-300B-3DB7-09CB-8632D44B5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68864" y="3190103"/>
            <a:ext cx="481980" cy="1292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88" name="Shape 46">
            <a:extLst xmlns:a="http://schemas.openxmlformats.org/drawingml/2006/main">
              <a:ext uri="{FF2B5EF4-FFF2-40B4-BE49-F238E27FC236}">
                <a16:creationId xmlns:a16="http://schemas.microsoft.com/office/drawing/2014/main" id="{4F16D1E6-E09E-5DA4-C5C2-4688A906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62006" y="3011795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89" name="Text 47">
            <a:extLst xmlns:a="http://schemas.openxmlformats.org/drawingml/2006/main">
              <a:ext uri="{FF2B5EF4-FFF2-40B4-BE49-F238E27FC236}">
                <a16:creationId xmlns:a16="http://schemas.microsoft.com/office/drawing/2014/main" id="{2CD51D0C-EB8D-D4A6-861B-FF4430D3E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33416" y="2992755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33%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0" name="Text 49">
            <a:extLst xmlns:a="http://schemas.openxmlformats.org/drawingml/2006/main">
              <a:ext uri="{FF2B5EF4-FFF2-40B4-BE49-F238E27FC236}">
                <a16:creationId xmlns:a16="http://schemas.microsoft.com/office/drawing/2014/main" id="{80FE5DF3-C0E9-3195-6BB2-672711C99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26558" y="4504754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2025.06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1" name="Shape 50">
            <a:extLst xmlns:a="http://schemas.openxmlformats.org/drawingml/2006/main">
              <a:ext uri="{FF2B5EF4-FFF2-40B4-BE49-F238E27FC236}">
                <a16:creationId xmlns:a16="http://schemas.microsoft.com/office/drawing/2014/main" id="{0167FBF9-89F0-CB77-550D-33C178B73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805709" y="2990354"/>
            <a:ext cx="48198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92" name="Shape 51">
            <a:extLst xmlns:a="http://schemas.openxmlformats.org/drawingml/2006/main">
              <a:ext uri="{FF2B5EF4-FFF2-40B4-BE49-F238E27FC236}">
                <a16:creationId xmlns:a16="http://schemas.microsoft.com/office/drawing/2014/main" id="{A34E51FE-C758-06DC-773D-D56601CC8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98851" y="2812046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93" name="Text 52">
            <a:extLst xmlns:a="http://schemas.openxmlformats.org/drawingml/2006/main">
              <a:ext uri="{FF2B5EF4-FFF2-40B4-BE49-F238E27FC236}">
                <a16:creationId xmlns:a16="http://schemas.microsoft.com/office/drawing/2014/main" id="{80F2C16F-FA54-F7D7-4EBE-00951C66F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70245" y="2793016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15%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4" name="Text 54">
            <a:extLst xmlns:a="http://schemas.openxmlformats.org/drawingml/2006/main">
              <a:ext uri="{FF2B5EF4-FFF2-40B4-BE49-F238E27FC236}">
                <a16:creationId xmlns:a16="http://schemas.microsoft.com/office/drawing/2014/main" id="{8CD11B33-6850-CF27-7382-DD43DD165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63387" y="4504754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2025.08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5" name="Text 56">
            <a:extLst xmlns:a="http://schemas.openxmlformats.org/drawingml/2006/main">
              <a:ext uri="{FF2B5EF4-FFF2-40B4-BE49-F238E27FC236}">
                <a16:creationId xmlns:a16="http://schemas.microsoft.com/office/drawing/2014/main" id="{2E9E70BA-C9EA-5B13-A334-8E86CA67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455164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브랜드명 검색량 증가 추이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6" name="Shape 57">
            <a:extLst xmlns:a="http://schemas.openxmlformats.org/drawingml/2006/main">
              <a:ext uri="{FF2B5EF4-FFF2-40B4-BE49-F238E27FC236}">
                <a16:creationId xmlns:a16="http://schemas.microsoft.com/office/drawing/2014/main" id="{1AB84E41-2412-B20F-8D3D-AE10FBF53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688336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97" name="Shape 37">
            <a:extLst xmlns:a="http://schemas.openxmlformats.org/drawingml/2006/main">
              <a:ext uri="{FF2B5EF4-FFF2-40B4-BE49-F238E27FC236}">
                <a16:creationId xmlns:a16="http://schemas.microsoft.com/office/drawing/2014/main" id="{05673D92-FC8A-9898-6878-8E7609F7F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4309" y="2427732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98" name="Text 40">
            <a:extLst xmlns:a="http://schemas.openxmlformats.org/drawingml/2006/main">
              <a:ext uri="{FF2B5EF4-FFF2-40B4-BE49-F238E27FC236}">
                <a16:creationId xmlns:a16="http://schemas.microsoft.com/office/drawing/2014/main" id="{11A1DEDF-ED1E-5079-A215-5B0917D15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756916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유입량 154.2K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2025.07 7.0K
2025.08 70.8K
2025.09 154.2K</a:t>
            </a:r>
          </a:p>
        </p:txBody>
      </p:sp>
      <p:sp>
        <p:nvSpPr>
          <p:cNvPr id="99" name="Shape 55">
            <a:extLst xmlns:a="http://schemas.openxmlformats.org/drawingml/2006/main">
              <a:ext uri="{FF2B5EF4-FFF2-40B4-BE49-F238E27FC236}">
                <a16:creationId xmlns:a16="http://schemas.microsoft.com/office/drawing/2014/main" id="{182E4E07-8B31-8C5B-BFA9-68389A0EF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997" y="2427732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100" name="Text 58">
            <a:extLst xmlns:a="http://schemas.openxmlformats.org/drawingml/2006/main">
              <a:ext uri="{FF2B5EF4-FFF2-40B4-BE49-F238E27FC236}">
                <a16:creationId xmlns:a16="http://schemas.microsoft.com/office/drawing/2014/main" id="{8EAB96C8-D703-582D-45DB-83DED8874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756916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검색량 16,660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2025.04 10,840
2025.06 14,430
2025.08 16,660</a:t>
            </a:r>
          </a:p>
        </p:txBody>
      </p:sp>
      <p:sp>
        <p:nvSpPr>
          <p:cNvPr id="101" name="">
            <a:extLst xmlns:a="http://schemas.openxmlformats.org/drawingml/2006/main">
              <a:ext uri="{FF2B5EF4-FFF2-40B4-BE49-F238E27FC236}">
                <a16:creationId xmlns:a16="http://schemas.microsoft.com/office/drawing/2014/main" id="{361D64D5-9A00-430B-9ABC-6A2BE0511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895850"/>
            <a:ext cx="8620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자료: 제공 제안서 기재값. 지표별 집계 기준은 상담 시 확인하며, 동일한 성과를 보장하지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117531201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4CD142E0-ADD0-3F78-9F42-BF37E1C89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566328" y="348362"/>
            <a:ext cx="1284226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638" b="1" spc="113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CASE 3</a:t>
            </a:r>
            <a:endParaRPr sz="6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5DB1EDB-3ABC-F993-228B-CF5C16211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000875" y="504825"/>
            <a:ext cx="1857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러닝 / 아웃도어</a:t>
            </a:r>
            <a:endParaRPr sz="2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D284B6C5-EB47-2EF9-BE79-90E0B93B8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911784"/>
            <a:ext cx="859993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8DCF0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0F23CFB3-0E34-E28B-CF50-AC0486D3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64D4DEE0-84F9-85EF-FA15-D4AF6316D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5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B4BBD010-4B4A-F9D3-DCC9-96A55A27C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3159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40D262C8-D475-DECD-B6C0-D0DF183F7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프로젝트 목표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549E915F-D5CB-5432-0199-89D8A413A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C0015EDD-D4D1-CF13-58E5-60ADCE153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스마트스토어 활성화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신상품 출시 연계 광고 운영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E25F1527-3EB8-AEBA-CEEA-723DD1695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8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22BCBEDA-8A44-B5DC-6240-5E03B8E2D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9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AA840FEE-32CD-3CEF-D494-5C3EC6726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2663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F751284A-5CF8-E7EA-21CE-0D81EED45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마케팅 전략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D43AF22B-F48C-9C0A-4C63-7E89BBC52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FC4BE6C3-12E9-21E0-875E-147924CAD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시즌별 주력 상품 운영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GFA 리타겟팅 및 성과 분석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A5E8DC89-2A83-A948-3E79-C09CF35EE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2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6460C8E2-9156-15B2-D02D-BA4984504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3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A49C778F-2F83-CD1C-DBB3-4805194B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2167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565D32A9-6528-512E-9553-A087BE3F7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미디어 믹스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96CAFBCC-BF61-D2A7-EB63-544073B41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C9D8795E-B001-0DEB-685C-0DE651259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네이버 쇼핑·파워링크·GFA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카카오·모비온·NOSP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6B059491-7151-4875-BECE-58980E251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8A4CAF38-0F58-5EB3-30FC-D9DA12589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2292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3" name="Shape 0">
            <a:extLst xmlns:a="http://schemas.openxmlformats.org/drawingml/2006/main">
              <a:ext uri="{FF2B5EF4-FFF2-40B4-BE49-F238E27FC236}">
                <a16:creationId xmlns:a16="http://schemas.microsoft.com/office/drawing/2014/main" id="{F2529D59-06EB-E3BA-AEC7-60D3D5417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6" name="Shape 1">
            <a:extLst xmlns:a="http://schemas.openxmlformats.org/drawingml/2006/main">
              <a:ext uri="{FF2B5EF4-FFF2-40B4-BE49-F238E27FC236}">
                <a16:creationId xmlns:a16="http://schemas.microsoft.com/office/drawing/2014/main" id="{D23D2A46-0DC1-E983-79AE-8FEAC0A95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7" name="Text 2">
            <a:extLst xmlns:a="http://schemas.openxmlformats.org/drawingml/2006/main">
              <a:ext uri="{FF2B5EF4-FFF2-40B4-BE49-F238E27FC236}">
                <a16:creationId xmlns:a16="http://schemas.microsoft.com/office/drawing/2014/main" id="{B789BCAF-1724-A4D4-C340-11E8F71F7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06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9" name="Text 3">
            <a:extLst xmlns:a="http://schemas.openxmlformats.org/drawingml/2006/main">
              <a:ext uri="{FF2B5EF4-FFF2-40B4-BE49-F238E27FC236}">
                <a16:creationId xmlns:a16="http://schemas.microsoft.com/office/drawing/2014/main" id="{07490245-58BA-BA0C-3541-6872CF0FA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" y="504825"/>
            <a:ext cx="681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KPI – 브랜드 검색량 및 광고 매출 변화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6" name="Text 25">
            <a:extLst xmlns:a="http://schemas.openxmlformats.org/drawingml/2006/main">
              <a:ext uri="{FF2B5EF4-FFF2-40B4-BE49-F238E27FC236}">
                <a16:creationId xmlns:a16="http://schemas.microsoft.com/office/drawing/2014/main" id="{7B1B4194-E78D-BD67-BB65-03E199698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99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15.0K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7" name="Text 30">
            <a:extLst xmlns:a="http://schemas.openxmlformats.org/drawingml/2006/main">
              <a:ext uri="{FF2B5EF4-FFF2-40B4-BE49-F238E27FC236}">
                <a16:creationId xmlns:a16="http://schemas.microsoft.com/office/drawing/2014/main" id="{9492C692-8E49-F90E-2020-350CB931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728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23.0K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8" name="Text 35">
            <a:extLst xmlns:a="http://schemas.openxmlformats.org/drawingml/2006/main">
              <a:ext uri="{FF2B5EF4-FFF2-40B4-BE49-F238E27FC236}">
                <a16:creationId xmlns:a16="http://schemas.microsoft.com/office/drawing/2014/main" id="{AA7203C7-936C-516B-0326-A016C21A7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557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43.0K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0" name="Shape 24">
            <a:extLst xmlns:a="http://schemas.openxmlformats.org/drawingml/2006/main">
              <a:ext uri="{FF2B5EF4-FFF2-40B4-BE49-F238E27FC236}">
                <a16:creationId xmlns:a16="http://schemas.microsoft.com/office/drawing/2014/main" id="{7FDFE1A7-8C61-96F9-BC03-648BB6DC0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70332" y="3988208"/>
            <a:ext cx="481980" cy="52056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31" name="Text 26">
            <a:extLst xmlns:a="http://schemas.openxmlformats.org/drawingml/2006/main">
              <a:ext uri="{FF2B5EF4-FFF2-40B4-BE49-F238E27FC236}">
                <a16:creationId xmlns:a16="http://schemas.microsoft.com/office/drawing/2014/main" id="{E14F63D4-7877-4E70-D5CF-65DB90299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8041" y="4530852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2025.上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2" name="Shape 27">
            <a:extLst xmlns:a="http://schemas.openxmlformats.org/drawingml/2006/main">
              <a:ext uri="{FF2B5EF4-FFF2-40B4-BE49-F238E27FC236}">
                <a16:creationId xmlns:a16="http://schemas.microsoft.com/office/drawing/2014/main" id="{F8DB4A4E-4EF7-3681-7471-DE8C1DC9C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07176" y="3710570"/>
            <a:ext cx="481980" cy="79820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33" name="Shape 28">
            <a:extLst xmlns:a="http://schemas.openxmlformats.org/drawingml/2006/main">
              <a:ext uri="{FF2B5EF4-FFF2-40B4-BE49-F238E27FC236}">
                <a16:creationId xmlns:a16="http://schemas.microsoft.com/office/drawing/2014/main" id="{BB559153-9233-D828-1676-3A8AEBDE0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00318" y="3532263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34" name="Text 29">
            <a:extLst xmlns:a="http://schemas.openxmlformats.org/drawingml/2006/main">
              <a:ext uri="{FF2B5EF4-FFF2-40B4-BE49-F238E27FC236}">
                <a16:creationId xmlns:a16="http://schemas.microsoft.com/office/drawing/2014/main" id="{DE89E9C4-56A0-B4D9-78E7-668C705C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71728" y="3513201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53%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5" name="Text 31">
            <a:extLst xmlns:a="http://schemas.openxmlformats.org/drawingml/2006/main">
              <a:ext uri="{FF2B5EF4-FFF2-40B4-BE49-F238E27FC236}">
                <a16:creationId xmlns:a16="http://schemas.microsoft.com/office/drawing/2014/main" id="{48321294-9B01-B4F5-2767-B34792F69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64870" y="4530852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 下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6" name="Shape 32">
            <a:extLst xmlns:a="http://schemas.openxmlformats.org/drawingml/2006/main">
              <a:ext uri="{FF2B5EF4-FFF2-40B4-BE49-F238E27FC236}">
                <a16:creationId xmlns:a16="http://schemas.microsoft.com/office/drawing/2014/main" id="{B5C84A61-E280-512B-C26A-DF7B829E3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44020" y="3016477"/>
            <a:ext cx="48198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37" name="Shape 33">
            <a:extLst xmlns:a="http://schemas.openxmlformats.org/drawingml/2006/main">
              <a:ext uri="{FF2B5EF4-FFF2-40B4-BE49-F238E27FC236}">
                <a16:creationId xmlns:a16="http://schemas.microsoft.com/office/drawing/2014/main" id="{F1A7D325-D5DF-5099-7034-37E648EBE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37162" y="2838169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38" name="Text 34">
            <a:extLst xmlns:a="http://schemas.openxmlformats.org/drawingml/2006/main">
              <a:ext uri="{FF2B5EF4-FFF2-40B4-BE49-F238E27FC236}">
                <a16:creationId xmlns:a16="http://schemas.microsoft.com/office/drawing/2014/main" id="{309CD261-12AA-ED9A-DE9B-50E21840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08557" y="2819114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86%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9" name="Text 36">
            <a:extLst xmlns:a="http://schemas.openxmlformats.org/drawingml/2006/main">
              <a:ext uri="{FF2B5EF4-FFF2-40B4-BE49-F238E27FC236}">
                <a16:creationId xmlns:a16="http://schemas.microsoft.com/office/drawing/2014/main" id="{42984F3A-D8E2-F50B-44D6-16FDDE1DC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01699" y="4530852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2026.上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0" name="Shape 37">
            <a:extLst xmlns:a="http://schemas.openxmlformats.org/drawingml/2006/main">
              <a:ext uri="{FF2B5EF4-FFF2-40B4-BE49-F238E27FC236}">
                <a16:creationId xmlns:a16="http://schemas.microsoft.com/office/drawing/2014/main" id="{0767E3ED-453E-510A-8587-0388B212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4309" y="2427732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41" name="Text 38">
            <a:extLst xmlns:a="http://schemas.openxmlformats.org/drawingml/2006/main">
              <a:ext uri="{FF2B5EF4-FFF2-40B4-BE49-F238E27FC236}">
                <a16:creationId xmlns:a16="http://schemas.microsoft.com/office/drawing/2014/main" id="{EF5DFB82-60C7-7DD7-C3D3-FABFA7425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455164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브랜드명 검색량 추이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2" name="Shape 39">
            <a:extLst xmlns:a="http://schemas.openxmlformats.org/drawingml/2006/main">
              <a:ext uri="{FF2B5EF4-FFF2-40B4-BE49-F238E27FC236}">
                <a16:creationId xmlns:a16="http://schemas.microsoft.com/office/drawing/2014/main" id="{54EAEB03-83E3-4C2A-442F-388AE4091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688336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44" name="Text 40">
            <a:extLst xmlns:a="http://schemas.openxmlformats.org/drawingml/2006/main">
              <a:ext uri="{FF2B5EF4-FFF2-40B4-BE49-F238E27FC236}">
                <a16:creationId xmlns:a16="http://schemas.microsoft.com/office/drawing/2014/main" id="{E69EAD46-8A47-8256-E900-7B8062386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756916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검색량 43.0K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2025 상반기 15.0K
2025 하반기 23.0K
2026 상반기 43.0K</a:t>
            </a:r>
          </a:p>
        </p:txBody>
      </p:sp>
      <p:sp>
        <p:nvSpPr>
          <p:cNvPr id="45" name="Text 43">
            <a:extLst xmlns:a="http://schemas.openxmlformats.org/drawingml/2006/main">
              <a:ext uri="{FF2B5EF4-FFF2-40B4-BE49-F238E27FC236}">
                <a16:creationId xmlns:a16="http://schemas.microsoft.com/office/drawing/2014/main" id="{2823B25B-AF77-F7C5-B690-C7391590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6587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₩21M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6" name="Text 48">
            <a:extLst xmlns:a="http://schemas.openxmlformats.org/drawingml/2006/main">
              <a:ext uri="{FF2B5EF4-FFF2-40B4-BE49-F238E27FC236}">
                <a16:creationId xmlns:a16="http://schemas.microsoft.com/office/drawing/2014/main" id="{A7F60B04-670E-3558-0BE4-2042C20E2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416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₩51M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7" name="Text 53">
            <a:extLst xmlns:a="http://schemas.openxmlformats.org/drawingml/2006/main">
              <a:ext uri="{FF2B5EF4-FFF2-40B4-BE49-F238E27FC236}">
                <a16:creationId xmlns:a16="http://schemas.microsoft.com/office/drawing/2014/main" id="{209439EF-354C-B146-06D0-530867547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0245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₩81M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9" name="Shape 42">
            <a:extLst xmlns:a="http://schemas.openxmlformats.org/drawingml/2006/main">
              <a:ext uri="{FF2B5EF4-FFF2-40B4-BE49-F238E27FC236}">
                <a16:creationId xmlns:a16="http://schemas.microsoft.com/office/drawing/2014/main" id="{21D91B93-90D1-350D-C6A2-023FE19BE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32020" y="4089227"/>
            <a:ext cx="481980" cy="38689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50" name="Text 44">
            <a:extLst xmlns:a="http://schemas.openxmlformats.org/drawingml/2006/main">
              <a:ext uri="{FF2B5EF4-FFF2-40B4-BE49-F238E27FC236}">
                <a16:creationId xmlns:a16="http://schemas.microsoft.com/office/drawing/2014/main" id="{13CE29A7-8F03-F6A1-30EB-ED1304F0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89729" y="4498181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2025.上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1" name="Shape 45">
            <a:extLst xmlns:a="http://schemas.openxmlformats.org/drawingml/2006/main">
              <a:ext uri="{FF2B5EF4-FFF2-40B4-BE49-F238E27FC236}">
                <a16:creationId xmlns:a16="http://schemas.microsoft.com/office/drawing/2014/main" id="{EA1050AB-12A4-8CDC-C514-E1459D629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68864" y="3536523"/>
            <a:ext cx="481980" cy="9395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52" name="Shape 46">
            <a:extLst xmlns:a="http://schemas.openxmlformats.org/drawingml/2006/main">
              <a:ext uri="{FF2B5EF4-FFF2-40B4-BE49-F238E27FC236}">
                <a16:creationId xmlns:a16="http://schemas.microsoft.com/office/drawing/2014/main" id="{48DF0E1A-8E0A-0A59-67A6-A56191C33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62006" y="3358215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53" name="Text 47">
            <a:extLst xmlns:a="http://schemas.openxmlformats.org/drawingml/2006/main">
              <a:ext uri="{FF2B5EF4-FFF2-40B4-BE49-F238E27FC236}">
                <a16:creationId xmlns:a16="http://schemas.microsoft.com/office/drawing/2014/main" id="{ED9B6AE6-15C3-434B-6607-1E8DA11CE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33416" y="3339179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142%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4" name="Text 49">
            <a:extLst xmlns:a="http://schemas.openxmlformats.org/drawingml/2006/main">
              <a:ext uri="{FF2B5EF4-FFF2-40B4-BE49-F238E27FC236}">
                <a16:creationId xmlns:a16="http://schemas.microsoft.com/office/drawing/2014/main" id="{8A5183D1-A90D-9E87-5495-F03020001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26558" y="4498181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2025.下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5" name="Shape 50">
            <a:extLst xmlns:a="http://schemas.openxmlformats.org/drawingml/2006/main">
              <a:ext uri="{FF2B5EF4-FFF2-40B4-BE49-F238E27FC236}">
                <a16:creationId xmlns:a16="http://schemas.microsoft.com/office/drawing/2014/main" id="{7A807E35-6B2A-2D79-4144-AD2C03D42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805709" y="2983819"/>
            <a:ext cx="48198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56" name="Shape 51">
            <a:extLst xmlns:a="http://schemas.openxmlformats.org/drawingml/2006/main">
              <a:ext uri="{FF2B5EF4-FFF2-40B4-BE49-F238E27FC236}">
                <a16:creationId xmlns:a16="http://schemas.microsoft.com/office/drawing/2014/main" id="{AA9BEFE1-1C5B-E13C-9A67-49707C77D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98851" y="2805511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57" name="Text 52">
            <a:extLst xmlns:a="http://schemas.openxmlformats.org/drawingml/2006/main">
              <a:ext uri="{FF2B5EF4-FFF2-40B4-BE49-F238E27FC236}">
                <a16:creationId xmlns:a16="http://schemas.microsoft.com/office/drawing/2014/main" id="{1AB58DC2-93E2-A681-D60A-783441A7F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70245" y="2786444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58%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8" name="Text 54">
            <a:extLst xmlns:a="http://schemas.openxmlformats.org/drawingml/2006/main">
              <a:ext uri="{FF2B5EF4-FFF2-40B4-BE49-F238E27FC236}">
                <a16:creationId xmlns:a16="http://schemas.microsoft.com/office/drawing/2014/main" id="{985E18B5-4F4A-6D18-25A4-7A1E7C9F9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63387" y="4498181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2026.</a:t>
            </a: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上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9" name="Shape 55">
            <a:extLst xmlns:a="http://schemas.openxmlformats.org/drawingml/2006/main">
              <a:ext uri="{FF2B5EF4-FFF2-40B4-BE49-F238E27FC236}">
                <a16:creationId xmlns:a16="http://schemas.microsoft.com/office/drawing/2014/main" id="{A35706E7-96AA-2E8D-3254-22F7FE847E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997" y="2427732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60" name="Text 56">
            <a:extLst xmlns:a="http://schemas.openxmlformats.org/drawingml/2006/main">
              <a:ext uri="{FF2B5EF4-FFF2-40B4-BE49-F238E27FC236}">
                <a16:creationId xmlns:a16="http://schemas.microsoft.com/office/drawing/2014/main" id="{CF578380-056F-05E2-B689-0EAAAE98E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455164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광고 매출액 변화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1" name="Shape 57">
            <a:extLst xmlns:a="http://schemas.openxmlformats.org/drawingml/2006/main">
              <a:ext uri="{FF2B5EF4-FFF2-40B4-BE49-F238E27FC236}">
                <a16:creationId xmlns:a16="http://schemas.microsoft.com/office/drawing/2014/main" id="{5B35E694-BD4A-AADB-E04F-F257831E0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688336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01" name="Text 58">
            <a:extLst xmlns:a="http://schemas.openxmlformats.org/drawingml/2006/main">
              <a:ext uri="{FF2B5EF4-FFF2-40B4-BE49-F238E27FC236}">
                <a16:creationId xmlns:a16="http://schemas.microsoft.com/office/drawing/2014/main" id="{CA5F3E76-F75A-D9C8-078C-8AEEC850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756916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매출 8,100만 원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2025 상반기 2,100만 원
2025 하반기 5,100만 원
2026 상반기 8,100만 원
첫 기재값 대비 약 286% 증가</a:t>
            </a:r>
          </a:p>
        </p:txBody>
      </p:sp>
      <p:sp>
        <p:nvSpPr>
          <p:cNvPr id="102" name="">
            <a:extLst xmlns:a="http://schemas.openxmlformats.org/drawingml/2006/main">
              <a:ext uri="{FF2B5EF4-FFF2-40B4-BE49-F238E27FC236}">
                <a16:creationId xmlns:a16="http://schemas.microsoft.com/office/drawing/2014/main" id="{09042AB8-EC5D-4FEB-9A70-5D599790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895850"/>
            <a:ext cx="8620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자료: 제공 제안서 기재값. 지표별 집계 기준은 상담 시 확인하며, 동일한 성과를 보장하지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89117324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F1AD82E9-6979-C515-91A7-D4D35FC6D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566328" y="348362"/>
            <a:ext cx="1284226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638" b="1" spc="113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CASE 4</a:t>
            </a:r>
            <a:endParaRPr sz="6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97BE2AB3-7FFA-67C4-3242-49875F6A3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000875" y="504825"/>
            <a:ext cx="1857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식품 / 건기식</a:t>
            </a:r>
            <a:endParaRPr sz="2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8BA1425A-9BB9-F1A3-C1C3-810A15D33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911784"/>
            <a:ext cx="859993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8DCF0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C609938E-1ACD-80E4-B192-27DA04CF6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12D9B17D-A189-13E9-A1CE-28CE1FEF5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5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C01C97BF-324B-8E9D-CCE1-ABAE91D44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3159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D5F9D3EB-F13C-F904-2F93-069ACEFA8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프로젝트 목표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592876A3-44E7-CB73-12D7-E718B0557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B3EA91E-1324-6A95-95B4-561BF3F2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상품 신뢰·인지도 강화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스토어 매출 및 단골 고객 확대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EEDABDF9-C74A-7954-79B3-55F494D9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8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96C5B2CB-27E2-3F1D-2CEE-6D4AFB810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9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24DF49A0-59F8-4719-BA20-73286B3E3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2663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F4EE0A8D-A30D-E4C0-D764-1850AF84C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마케팅 전략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D31AB1E4-3360-0489-88DF-324EFB540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D6DED2F0-50A5-E02E-D788-AE5BCD1EB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세부 전환 키워드 운영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쇼핑라이브·콘텐츠 활용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D2B96C77-10EF-2DA0-2467-5C5AADAAD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2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181F0E56-D95F-A1E7-DB29-FAF6B0560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3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7E42B41A-12EA-8B7D-2F51-75154BB28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2167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B73A9A79-4945-5CE3-07CA-A6A20FED3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미디어 믹스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8953F725-F280-C0CE-B14D-4C0531C81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80BBD3F9-8BB9-FF95-7AA5-64C0F60C0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네이버 파워링크·쇼핑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구글·SNS·커뮤니티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8E54CA44-F607-BCBC-93FD-4BF1BF3C2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8E947A05-6157-22F8-8028-C6EA4F839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2292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3" name="Shape 0">
            <a:extLst xmlns:a="http://schemas.openxmlformats.org/drawingml/2006/main">
              <a:ext uri="{FF2B5EF4-FFF2-40B4-BE49-F238E27FC236}">
                <a16:creationId xmlns:a16="http://schemas.microsoft.com/office/drawing/2014/main" id="{5D2BDE6C-BC26-959D-5599-4C98FAF1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6" name="Shape 1">
            <a:extLst xmlns:a="http://schemas.openxmlformats.org/drawingml/2006/main">
              <a:ext uri="{FF2B5EF4-FFF2-40B4-BE49-F238E27FC236}">
                <a16:creationId xmlns:a16="http://schemas.microsoft.com/office/drawing/2014/main" id="{5B9C2B9B-8F48-35E6-8907-74EC38C9E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7" name="Text 2">
            <a:extLst xmlns:a="http://schemas.openxmlformats.org/drawingml/2006/main">
              <a:ext uri="{FF2B5EF4-FFF2-40B4-BE49-F238E27FC236}">
                <a16:creationId xmlns:a16="http://schemas.microsoft.com/office/drawing/2014/main" id="{C0F37DE6-CC8E-9354-2747-CC68EE5458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06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9" name="Text 3">
            <a:extLst xmlns:a="http://schemas.openxmlformats.org/drawingml/2006/main">
              <a:ext uri="{FF2B5EF4-FFF2-40B4-BE49-F238E27FC236}">
                <a16:creationId xmlns:a16="http://schemas.microsoft.com/office/drawing/2014/main" id="{C91F9C0C-69FF-CCAD-3E0E-D48BA37F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" y="504825"/>
            <a:ext cx="681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KPI – 스토어 매출 및 브랜드 검색량 증가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" name="Text 25">
            <a:extLst xmlns:a="http://schemas.openxmlformats.org/drawingml/2006/main">
              <a:ext uri="{FF2B5EF4-FFF2-40B4-BE49-F238E27FC236}">
                <a16:creationId xmlns:a16="http://schemas.microsoft.com/office/drawing/2014/main" id="{C1AEDB69-6703-9A0A-EB9E-99E6C6374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99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1.2억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" name="Text 30">
            <a:extLst xmlns:a="http://schemas.openxmlformats.org/drawingml/2006/main">
              <a:ext uri="{FF2B5EF4-FFF2-40B4-BE49-F238E27FC236}">
                <a16:creationId xmlns:a16="http://schemas.microsoft.com/office/drawing/2014/main" id="{1CE5BFCC-DF56-0E9B-0A9E-ECD3D540A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728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2.5억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2" name="Text 35">
            <a:extLst xmlns:a="http://schemas.openxmlformats.org/drawingml/2006/main">
              <a:ext uri="{FF2B5EF4-FFF2-40B4-BE49-F238E27FC236}">
                <a16:creationId xmlns:a16="http://schemas.microsoft.com/office/drawing/2014/main" id="{87BE5C63-079E-A1ED-F43A-A70D9144A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557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5.3억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8" name="Shape 24">
            <a:extLst xmlns:a="http://schemas.openxmlformats.org/drawingml/2006/main">
              <a:ext uri="{FF2B5EF4-FFF2-40B4-BE49-F238E27FC236}">
                <a16:creationId xmlns:a16="http://schemas.microsoft.com/office/drawing/2014/main" id="{5D4960A7-EDC0-A903-7752-CFBBB6FC1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70332" y="4170899"/>
            <a:ext cx="481980" cy="33787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70" name="Text 26">
            <a:extLst xmlns:a="http://schemas.openxmlformats.org/drawingml/2006/main">
              <a:ext uri="{FF2B5EF4-FFF2-40B4-BE49-F238E27FC236}">
                <a16:creationId xmlns:a16="http://schemas.microsoft.com/office/drawing/2014/main" id="{CA1B3158-D3FD-ECDB-42D5-484880B11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8041" y="4530852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2025.07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1" name="Shape 27">
            <a:extLst xmlns:a="http://schemas.openxmlformats.org/drawingml/2006/main">
              <a:ext uri="{FF2B5EF4-FFF2-40B4-BE49-F238E27FC236}">
                <a16:creationId xmlns:a16="http://schemas.microsoft.com/office/drawing/2014/main" id="{AE875361-7F84-8E83-614E-B399093A8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07176" y="3804863"/>
            <a:ext cx="481980" cy="7039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72" name="Shape 28">
            <a:extLst xmlns:a="http://schemas.openxmlformats.org/drawingml/2006/main">
              <a:ext uri="{FF2B5EF4-FFF2-40B4-BE49-F238E27FC236}">
                <a16:creationId xmlns:a16="http://schemas.microsoft.com/office/drawing/2014/main" id="{42896ED9-677D-7900-403A-C2CD90B03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00318" y="3626555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73" name="Text 29">
            <a:extLst xmlns:a="http://schemas.openxmlformats.org/drawingml/2006/main">
              <a:ext uri="{FF2B5EF4-FFF2-40B4-BE49-F238E27FC236}">
                <a16:creationId xmlns:a16="http://schemas.microsoft.com/office/drawing/2014/main" id="{26AC6730-9B01-C4C8-79C6-216CEA92C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71728" y="3607499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108%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4" name="Text 31">
            <a:extLst xmlns:a="http://schemas.openxmlformats.org/drawingml/2006/main">
              <a:ext uri="{FF2B5EF4-FFF2-40B4-BE49-F238E27FC236}">
                <a16:creationId xmlns:a16="http://schemas.microsoft.com/office/drawing/2014/main" id="{F6468460-20E7-4DDB-0F3E-C6E86795B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64870" y="4530852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2025.12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5" name="Shape 32">
            <a:extLst xmlns:a="http://schemas.openxmlformats.org/drawingml/2006/main">
              <a:ext uri="{FF2B5EF4-FFF2-40B4-BE49-F238E27FC236}">
                <a16:creationId xmlns:a16="http://schemas.microsoft.com/office/drawing/2014/main" id="{E89AEF5F-4B58-5891-194B-2CE150B2D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44020" y="3016477"/>
            <a:ext cx="48198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76" name="Shape 33">
            <a:extLst xmlns:a="http://schemas.openxmlformats.org/drawingml/2006/main">
              <a:ext uri="{FF2B5EF4-FFF2-40B4-BE49-F238E27FC236}">
                <a16:creationId xmlns:a16="http://schemas.microsoft.com/office/drawing/2014/main" id="{52693548-26DF-9B41-80FD-873C8F4BE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37162" y="2838169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77" name="Text 34">
            <a:extLst xmlns:a="http://schemas.openxmlformats.org/drawingml/2006/main">
              <a:ext uri="{FF2B5EF4-FFF2-40B4-BE49-F238E27FC236}">
                <a16:creationId xmlns:a16="http://schemas.microsoft.com/office/drawing/2014/main" id="{65BAC22B-ACC7-0846-0E94-D0C7A89EB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08557" y="2819114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112%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8" name="Text 36">
            <a:extLst xmlns:a="http://schemas.openxmlformats.org/drawingml/2006/main">
              <a:ext uri="{FF2B5EF4-FFF2-40B4-BE49-F238E27FC236}">
                <a16:creationId xmlns:a16="http://schemas.microsoft.com/office/drawing/2014/main" id="{13F5C211-FB32-8EB0-999F-C723BF592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01699" y="4530852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2026.04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9" name="Shape 37">
            <a:extLst xmlns:a="http://schemas.openxmlformats.org/drawingml/2006/main">
              <a:ext uri="{FF2B5EF4-FFF2-40B4-BE49-F238E27FC236}">
                <a16:creationId xmlns:a16="http://schemas.microsoft.com/office/drawing/2014/main" id="{7BDC1280-4068-39E3-DF3D-B36B19B1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4309" y="2427732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80" name="Text 38">
            <a:extLst xmlns:a="http://schemas.openxmlformats.org/drawingml/2006/main">
              <a:ext uri="{FF2B5EF4-FFF2-40B4-BE49-F238E27FC236}">
                <a16:creationId xmlns:a16="http://schemas.microsoft.com/office/drawing/2014/main" id="{8D2AF8AC-5C0B-3454-E909-662ABE121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455164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스토어 매출 증가 추이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1" name="Shape 39">
            <a:extLst xmlns:a="http://schemas.openxmlformats.org/drawingml/2006/main">
              <a:ext uri="{FF2B5EF4-FFF2-40B4-BE49-F238E27FC236}">
                <a16:creationId xmlns:a16="http://schemas.microsoft.com/office/drawing/2014/main" id="{BC7DE678-5D11-0F6B-405A-FDC81B2F6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688336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82" name="Text 40">
            <a:extLst xmlns:a="http://schemas.openxmlformats.org/drawingml/2006/main">
              <a:ext uri="{FF2B5EF4-FFF2-40B4-BE49-F238E27FC236}">
                <a16:creationId xmlns:a16="http://schemas.microsoft.com/office/drawing/2014/main" id="{56BE0516-869B-E9E7-8D4D-AC0D4BBB07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756916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매출 5.3억 원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2025.07 1.2억 원
2025.12 2.5억 원
2026.04 5.3억 원</a:t>
            </a:r>
          </a:p>
        </p:txBody>
      </p:sp>
      <p:sp>
        <p:nvSpPr>
          <p:cNvPr id="83" name="Text 43">
            <a:extLst xmlns:a="http://schemas.openxmlformats.org/drawingml/2006/main">
              <a:ext uri="{FF2B5EF4-FFF2-40B4-BE49-F238E27FC236}">
                <a16:creationId xmlns:a16="http://schemas.microsoft.com/office/drawing/2014/main" id="{98C37A45-6FC9-4272-5F1F-0C261B922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6587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3,120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4" name="Text 50">
            <a:extLst xmlns:a="http://schemas.openxmlformats.org/drawingml/2006/main">
              <a:ext uri="{FF2B5EF4-FFF2-40B4-BE49-F238E27FC236}">
                <a16:creationId xmlns:a16="http://schemas.microsoft.com/office/drawing/2014/main" id="{414C2A5A-68A1-1AB2-1F04-515FA4CF5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416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10,610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5" name="Text 55">
            <a:extLst xmlns:a="http://schemas.openxmlformats.org/drawingml/2006/main">
              <a:ext uri="{FF2B5EF4-FFF2-40B4-BE49-F238E27FC236}">
                <a16:creationId xmlns:a16="http://schemas.microsoft.com/office/drawing/2014/main" id="{FE443D30-28B8-BA2B-BCAE-6FCFC2F43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0245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22,010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7" name="Shape 42">
            <a:extLst xmlns:a="http://schemas.openxmlformats.org/drawingml/2006/main">
              <a:ext uri="{FF2B5EF4-FFF2-40B4-BE49-F238E27FC236}">
                <a16:creationId xmlns:a16="http://schemas.microsoft.com/office/drawing/2014/main" id="{70B05921-8483-9109-378C-494F36651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32020" y="4277645"/>
            <a:ext cx="481980" cy="21153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88" name="Text 44">
            <a:extLst xmlns:a="http://schemas.openxmlformats.org/drawingml/2006/main">
              <a:ext uri="{FF2B5EF4-FFF2-40B4-BE49-F238E27FC236}">
                <a16:creationId xmlns:a16="http://schemas.microsoft.com/office/drawing/2014/main" id="{9FD15550-DE76-7D05-9E9C-6EB1FD91A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89729" y="4511326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2025.07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9" name="Shape 45">
            <a:extLst xmlns:a="http://schemas.openxmlformats.org/drawingml/2006/main">
              <a:ext uri="{FF2B5EF4-FFF2-40B4-BE49-F238E27FC236}">
                <a16:creationId xmlns:a16="http://schemas.microsoft.com/office/drawing/2014/main" id="{BA749550-6D59-6D50-7A19-5B8E44D38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68864" y="3769815"/>
            <a:ext cx="481980" cy="71936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92" name="Shape 48">
            <a:extLst xmlns:a="http://schemas.openxmlformats.org/drawingml/2006/main">
              <a:ext uri="{FF2B5EF4-FFF2-40B4-BE49-F238E27FC236}">
                <a16:creationId xmlns:a16="http://schemas.microsoft.com/office/drawing/2014/main" id="{4EA2D099-E57B-5B7E-7991-406BAD571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62006" y="3591507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93" name="Text 49">
            <a:extLst xmlns:a="http://schemas.openxmlformats.org/drawingml/2006/main">
              <a:ext uri="{FF2B5EF4-FFF2-40B4-BE49-F238E27FC236}">
                <a16:creationId xmlns:a16="http://schemas.microsoft.com/office/drawing/2014/main" id="{0FCAF40F-01D5-D30D-17CD-8D684123F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33416" y="3572447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240%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4" name="Text 51">
            <a:extLst xmlns:a="http://schemas.openxmlformats.org/drawingml/2006/main">
              <a:ext uri="{FF2B5EF4-FFF2-40B4-BE49-F238E27FC236}">
                <a16:creationId xmlns:a16="http://schemas.microsoft.com/office/drawing/2014/main" id="{3628FE14-B2EC-0961-E0D7-9DEC806EA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26558" y="4511326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2025.12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5" name="Shape 52">
            <a:extLst xmlns:a="http://schemas.openxmlformats.org/drawingml/2006/main">
              <a:ext uri="{FF2B5EF4-FFF2-40B4-BE49-F238E27FC236}">
                <a16:creationId xmlns:a16="http://schemas.microsoft.com/office/drawing/2014/main" id="{11C9FC46-48FC-9A4B-4103-EA75B85E6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805709" y="2996883"/>
            <a:ext cx="48198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96" name="Shape 53">
            <a:extLst xmlns:a="http://schemas.openxmlformats.org/drawingml/2006/main">
              <a:ext uri="{FF2B5EF4-FFF2-40B4-BE49-F238E27FC236}">
                <a16:creationId xmlns:a16="http://schemas.microsoft.com/office/drawing/2014/main" id="{B74ED0DC-2933-98FE-688C-890F4ED56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98851" y="2818575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97" name="Text 54">
            <a:extLst xmlns:a="http://schemas.openxmlformats.org/drawingml/2006/main">
              <a:ext uri="{FF2B5EF4-FFF2-40B4-BE49-F238E27FC236}">
                <a16:creationId xmlns:a16="http://schemas.microsoft.com/office/drawing/2014/main" id="{68E0B8B8-AAF9-80F9-A335-7B40D1A8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70245" y="2799493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107%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8" name="Text 56">
            <a:extLst xmlns:a="http://schemas.openxmlformats.org/drawingml/2006/main">
              <a:ext uri="{FF2B5EF4-FFF2-40B4-BE49-F238E27FC236}">
                <a16:creationId xmlns:a16="http://schemas.microsoft.com/office/drawing/2014/main" id="{7ED8F738-DCAF-AB84-3995-D1D7F88D2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63387" y="4511326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2026.04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9" name="Shape 57">
            <a:extLst xmlns:a="http://schemas.openxmlformats.org/drawingml/2006/main">
              <a:ext uri="{FF2B5EF4-FFF2-40B4-BE49-F238E27FC236}">
                <a16:creationId xmlns:a16="http://schemas.microsoft.com/office/drawing/2014/main" id="{FABE173E-1204-22A2-6D1A-ACF1954D3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997" y="2427732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100" name="Text 58">
            <a:extLst xmlns:a="http://schemas.openxmlformats.org/drawingml/2006/main">
              <a:ext uri="{FF2B5EF4-FFF2-40B4-BE49-F238E27FC236}">
                <a16:creationId xmlns:a16="http://schemas.microsoft.com/office/drawing/2014/main" id="{5E9169CF-371A-593A-035E-CB4FC734B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455164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브랜드명 검색량 증가 추이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02" name="Shape 59">
            <a:extLst xmlns:a="http://schemas.openxmlformats.org/drawingml/2006/main">
              <a:ext uri="{FF2B5EF4-FFF2-40B4-BE49-F238E27FC236}">
                <a16:creationId xmlns:a16="http://schemas.microsoft.com/office/drawing/2014/main" id="{FD6703E5-52DC-A6B1-DED5-004D7F543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688336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03" name="Text 60">
            <a:extLst xmlns:a="http://schemas.openxmlformats.org/drawingml/2006/main">
              <a:ext uri="{FF2B5EF4-FFF2-40B4-BE49-F238E27FC236}">
                <a16:creationId xmlns:a16="http://schemas.microsoft.com/office/drawing/2014/main" id="{CBA7424A-31A3-B864-722B-FBD5DB2BD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756916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검색량 22,010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2025.07 3,120
2025.12 10,610
2026.04 22,010</a:t>
            </a:r>
          </a:p>
        </p:txBody>
      </p:sp>
      <p:sp>
        <p:nvSpPr>
          <p:cNvPr id="104" name="">
            <a:extLst xmlns:a="http://schemas.openxmlformats.org/drawingml/2006/main">
              <a:ext uri="{FF2B5EF4-FFF2-40B4-BE49-F238E27FC236}">
                <a16:creationId xmlns:a16="http://schemas.microsoft.com/office/drawing/2014/main" id="{7321683D-224F-486F-8559-75EDA06B9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895850"/>
            <a:ext cx="8620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자료: 제공 제안서 기재값. 지표별 집계 기준은 상담 시 확인하며, 동일한 성과를 보장하지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3219323260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4F05438C-FC6A-8FD2-7366-323DF177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566328" y="348362"/>
            <a:ext cx="1284226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638" b="1" spc="113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CASE 5</a:t>
            </a:r>
            <a:endParaRPr sz="6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CDB7B022-24BE-C875-72EA-E1C4C3226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000875" y="504825"/>
            <a:ext cx="1857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금융 / 대부업</a:t>
            </a:r>
            <a:endParaRPr sz="2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D4D03927-869D-6CA8-146D-17BF94C43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911784"/>
            <a:ext cx="859993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8DCF0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47CAD9BC-0F9D-9694-8361-2EBBE3DA7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C79BED09-FD30-84F7-ECE1-46283CF14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5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510FFC74-9F54-48C8-3FB3-E5B0EF1D8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3159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1C866603-8D4F-67D8-99C5-153D4234B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프로젝트 목표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D3766B26-E94E-86EA-9733-88B4AC5EC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1F018C70-16BB-2BA5-7378-8837CBA2E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잠재 고객 DB 확보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가입·전환 비용 최적화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E54DEE62-6329-1D5B-C3AB-9A0E48616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8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4847B89F-3CCE-8F73-468A-0BBA48A6D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9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13F0F157-E3E1-356A-52B8-9D09AADB5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2663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B24E3188-7A00-0945-762C-B77464AC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마케팅 전략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1A082E0F-C029-7DA9-0F97-597E6C295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23778548-5CAA-152C-48F0-50F2E1323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UTM 기반 유입 추적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소재 A/B 테스트 및 키워드 개선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31ED35C6-4937-0A54-E706-2949BE441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2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85AC4195-D0C7-5826-4F13-AC6813CED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3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C837E83D-58D0-E664-D441-D1FB42E03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2167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2A9B6D55-3E4F-BF4D-DD8A-87078E2FC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미디어 믹스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3A73D2A3-3C5D-437B-DFD6-307EFE9EF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C6063C00-BEB2-AE09-B964-EE558D9EE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네이버 파워링크·GFA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카카오 모먼트·GDN·페이스북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499F291C-14E6-7333-4EC1-82694FA7B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2DCFD564-7DD7-2FE5-FE28-8319DD3EA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2292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3" name="Shape 0">
            <a:extLst xmlns:a="http://schemas.openxmlformats.org/drawingml/2006/main">
              <a:ext uri="{FF2B5EF4-FFF2-40B4-BE49-F238E27FC236}">
                <a16:creationId xmlns:a16="http://schemas.microsoft.com/office/drawing/2014/main" id="{418F1238-ABDC-CB95-725C-0C5C83421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6" name="Shape 1">
            <a:extLst xmlns:a="http://schemas.openxmlformats.org/drawingml/2006/main">
              <a:ext uri="{FF2B5EF4-FFF2-40B4-BE49-F238E27FC236}">
                <a16:creationId xmlns:a16="http://schemas.microsoft.com/office/drawing/2014/main" id="{CAEFCAD7-D1E5-2B15-42CC-D45BD5E25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7" name="Text 2">
            <a:extLst xmlns:a="http://schemas.openxmlformats.org/drawingml/2006/main">
              <a:ext uri="{FF2B5EF4-FFF2-40B4-BE49-F238E27FC236}">
                <a16:creationId xmlns:a16="http://schemas.microsoft.com/office/drawing/2014/main" id="{CF6EC119-5C6B-0046-A078-4BCF85325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06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9" name="Text 3">
            <a:extLst xmlns:a="http://schemas.openxmlformats.org/drawingml/2006/main">
              <a:ext uri="{FF2B5EF4-FFF2-40B4-BE49-F238E27FC236}">
                <a16:creationId xmlns:a16="http://schemas.microsoft.com/office/drawing/2014/main" id="{E89A7415-F5C3-DF88-65F3-044EC57D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" y="504825"/>
            <a:ext cx="681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KPI – 신규 방문자 증가 및 DB 유치 비용 개선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6" name="Text 26">
            <a:extLst xmlns:a="http://schemas.openxmlformats.org/drawingml/2006/main">
              <a:ext uri="{FF2B5EF4-FFF2-40B4-BE49-F238E27FC236}">
                <a16:creationId xmlns:a16="http://schemas.microsoft.com/office/drawing/2014/main" id="{D178F061-2C75-E2E4-0D23-C79C5E77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99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30,000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7" name="Text 32">
            <a:extLst xmlns:a="http://schemas.openxmlformats.org/drawingml/2006/main">
              <a:ext uri="{FF2B5EF4-FFF2-40B4-BE49-F238E27FC236}">
                <a16:creationId xmlns:a16="http://schemas.microsoft.com/office/drawing/2014/main" id="{D53A710C-71F9-3DA9-4C6D-6B528475E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728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38,000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8" name="Text 38">
            <a:extLst xmlns:a="http://schemas.openxmlformats.org/drawingml/2006/main">
              <a:ext uri="{FF2B5EF4-FFF2-40B4-BE49-F238E27FC236}">
                <a16:creationId xmlns:a16="http://schemas.microsoft.com/office/drawing/2014/main" id="{D5CBF80E-74B0-5CFE-F56D-4C40DF8B8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557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77,000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0" name="Shape 24">
            <a:extLst xmlns:a="http://schemas.openxmlformats.org/drawingml/2006/main">
              <a:ext uri="{FF2B5EF4-FFF2-40B4-BE49-F238E27FC236}">
                <a16:creationId xmlns:a16="http://schemas.microsoft.com/office/drawing/2014/main" id="{C829320D-B8CF-2286-AFDE-83544FBEB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70332" y="3986146"/>
            <a:ext cx="231350" cy="5814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31" name="Shape 25">
            <a:extLst xmlns:a="http://schemas.openxmlformats.org/drawingml/2006/main">
              <a:ext uri="{FF2B5EF4-FFF2-40B4-BE49-F238E27FC236}">
                <a16:creationId xmlns:a16="http://schemas.microsoft.com/office/drawing/2014/main" id="{DE466231-3458-94F9-5358-5992A682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15398" y="4090801"/>
            <a:ext cx="212071" cy="4767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C8FF"/>
          </a:solidFill>
          <a:ln xmlns:a="http://schemas.openxmlformats.org/drawingml/2006/main" w="12700">
            <a:solidFill>
              <a:srgbClr val="B8C8FF"/>
            </a:solidFill>
            <a:prstDash val="solid"/>
          </a:ln>
        </p:spPr>
      </p:sp>
      <p:sp>
        <p:nvSpPr>
          <p:cNvPr id="32" name="Text 27">
            <a:extLst xmlns:a="http://schemas.openxmlformats.org/drawingml/2006/main">
              <a:ext uri="{FF2B5EF4-FFF2-40B4-BE49-F238E27FC236}">
                <a16:creationId xmlns:a16="http://schemas.microsoft.com/office/drawing/2014/main" id="{9A98C83A-91F0-D418-50C3-7D6BBFC6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8041" y="4589621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</a:t>
            </a: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上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3" name="Shape 28">
            <a:extLst xmlns:a="http://schemas.openxmlformats.org/drawingml/2006/main">
              <a:ext uri="{FF2B5EF4-FFF2-40B4-BE49-F238E27FC236}">
                <a16:creationId xmlns:a16="http://schemas.microsoft.com/office/drawing/2014/main" id="{65B3724F-73D1-1AEC-E1AD-08A5E05C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07176" y="3831102"/>
            <a:ext cx="231350" cy="73646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34" name="Shape 29">
            <a:extLst xmlns:a="http://schemas.openxmlformats.org/drawingml/2006/main">
              <a:ext uri="{FF2B5EF4-FFF2-40B4-BE49-F238E27FC236}">
                <a16:creationId xmlns:a16="http://schemas.microsoft.com/office/drawing/2014/main" id="{3E280FA6-63BC-0E54-F836-1B033DE42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152243" y="3963665"/>
            <a:ext cx="212071" cy="60389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C8FF"/>
          </a:solidFill>
          <a:ln xmlns:a="http://schemas.openxmlformats.org/drawingml/2006/main" w="12700">
            <a:solidFill>
              <a:srgbClr val="B8C8FF"/>
            </a:solidFill>
            <a:prstDash val="solid"/>
          </a:ln>
        </p:spPr>
      </p:sp>
      <p:sp>
        <p:nvSpPr>
          <p:cNvPr id="35" name="Shape 30">
            <a:extLst xmlns:a="http://schemas.openxmlformats.org/drawingml/2006/main">
              <a:ext uri="{FF2B5EF4-FFF2-40B4-BE49-F238E27FC236}">
                <a16:creationId xmlns:a16="http://schemas.microsoft.com/office/drawing/2014/main" id="{EA52364A-BD80-4134-D364-25CDE329F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00318" y="3652794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36" name="Text 31">
            <a:extLst xmlns:a="http://schemas.openxmlformats.org/drawingml/2006/main">
              <a:ext uri="{FF2B5EF4-FFF2-40B4-BE49-F238E27FC236}">
                <a16:creationId xmlns:a16="http://schemas.microsoft.com/office/drawing/2014/main" id="{B5AC0B07-8CBF-7E02-7C15-1A77DB7E2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71728" y="3633788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26%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7" name="Text 33">
            <a:extLst xmlns:a="http://schemas.openxmlformats.org/drawingml/2006/main">
              <a:ext uri="{FF2B5EF4-FFF2-40B4-BE49-F238E27FC236}">
                <a16:creationId xmlns:a16="http://schemas.microsoft.com/office/drawing/2014/main" id="{C261E877-8FA6-8701-3DCA-8196F71DD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64870" y="4589621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</a:t>
            </a: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下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8" name="Shape 34">
            <a:extLst xmlns:a="http://schemas.openxmlformats.org/drawingml/2006/main">
              <a:ext uri="{FF2B5EF4-FFF2-40B4-BE49-F238E27FC236}">
                <a16:creationId xmlns:a16="http://schemas.microsoft.com/office/drawing/2014/main" id="{B82223EC-55A2-9097-A4B8-8244CB31E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44020" y="3075261"/>
            <a:ext cx="23135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39" name="Shape 35">
            <a:extLst xmlns:a="http://schemas.openxmlformats.org/drawingml/2006/main">
              <a:ext uri="{FF2B5EF4-FFF2-40B4-BE49-F238E27FC236}">
                <a16:creationId xmlns:a16="http://schemas.microsoft.com/office/drawing/2014/main" id="{F372E8AE-C22A-7A39-04A8-A943C4676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689087" y="3343875"/>
            <a:ext cx="212071" cy="122368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C8FF"/>
          </a:solidFill>
          <a:ln xmlns:a="http://schemas.openxmlformats.org/drawingml/2006/main" w="12700">
            <a:solidFill>
              <a:srgbClr val="B8C8FF"/>
            </a:solidFill>
            <a:prstDash val="solid"/>
          </a:ln>
        </p:spPr>
      </p:sp>
      <p:sp>
        <p:nvSpPr>
          <p:cNvPr id="40" name="Shape 36">
            <a:extLst xmlns:a="http://schemas.openxmlformats.org/drawingml/2006/main">
              <a:ext uri="{FF2B5EF4-FFF2-40B4-BE49-F238E27FC236}">
                <a16:creationId xmlns:a16="http://schemas.microsoft.com/office/drawing/2014/main" id="{2DDB58AD-3D90-C3A5-7C44-981B94C4D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37162" y="2896953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41" name="Text 37">
            <a:extLst xmlns:a="http://schemas.openxmlformats.org/drawingml/2006/main">
              <a:ext uri="{FF2B5EF4-FFF2-40B4-BE49-F238E27FC236}">
                <a16:creationId xmlns:a16="http://schemas.microsoft.com/office/drawing/2014/main" id="{67931846-8EA2-18F6-97C4-CDEEA4224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08557" y="2877884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102%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2" name="Text 39">
            <a:extLst xmlns:a="http://schemas.openxmlformats.org/drawingml/2006/main">
              <a:ext uri="{FF2B5EF4-FFF2-40B4-BE49-F238E27FC236}">
                <a16:creationId xmlns:a16="http://schemas.microsoft.com/office/drawing/2014/main" id="{F5592A9F-AEA6-F4F4-D1C4-3961AD385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01699" y="4589621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2026.</a:t>
            </a: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上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4" name="Shape 40">
            <a:extLst xmlns:a="http://schemas.openxmlformats.org/drawingml/2006/main">
              <a:ext uri="{FF2B5EF4-FFF2-40B4-BE49-F238E27FC236}">
                <a16:creationId xmlns:a16="http://schemas.microsoft.com/office/drawing/2014/main" id="{9A1871C8-C7EB-0D1D-EC87-E54C6B055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4309" y="2427732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45" name="Text 41">
            <a:extLst xmlns:a="http://schemas.openxmlformats.org/drawingml/2006/main">
              <a:ext uri="{FF2B5EF4-FFF2-40B4-BE49-F238E27FC236}">
                <a16:creationId xmlns:a16="http://schemas.microsoft.com/office/drawing/2014/main" id="{432BE1B1-301A-2B82-0DEC-2473A78F3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455164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 신규 방문자 추이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6" name="Shape 42">
            <a:extLst xmlns:a="http://schemas.openxmlformats.org/drawingml/2006/main">
              <a:ext uri="{FF2B5EF4-FFF2-40B4-BE49-F238E27FC236}">
                <a16:creationId xmlns:a16="http://schemas.microsoft.com/office/drawing/2014/main" id="{D9434246-26FC-3BBD-BBF9-129EF6692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688336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47" name="Text 43">
            <a:extLst xmlns:a="http://schemas.openxmlformats.org/drawingml/2006/main">
              <a:ext uri="{FF2B5EF4-FFF2-40B4-BE49-F238E27FC236}">
                <a16:creationId xmlns:a16="http://schemas.microsoft.com/office/drawing/2014/main" id="{870A10DE-836F-E5D4-F8E6-975045F3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756916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방문자 77,000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2025 상반기 30,000
2025 하반기 38,000
2026 상반기 77,000</a:t>
            </a:r>
          </a:p>
        </p:txBody>
      </p:sp>
      <p:sp>
        <p:nvSpPr>
          <p:cNvPr id="48" name="Text 45">
            <a:extLst xmlns:a="http://schemas.openxmlformats.org/drawingml/2006/main">
              <a:ext uri="{FF2B5EF4-FFF2-40B4-BE49-F238E27FC236}">
                <a16:creationId xmlns:a16="http://schemas.microsoft.com/office/drawing/2014/main" id="{6B8F48C9-27B7-D616-3B85-45FCD9CC7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3168" y="2441448"/>
            <a:ext cx="393649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20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DB 유치 비용 및 운영 지표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49" name="Shape 46">
            <a:extLst xmlns:a="http://schemas.openxmlformats.org/drawingml/2006/main">
              <a:ext uri="{FF2B5EF4-FFF2-40B4-BE49-F238E27FC236}">
                <a16:creationId xmlns:a16="http://schemas.microsoft.com/office/drawing/2014/main" id="{846F1B0F-4AD4-B440-974C-EDC17219A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3168" y="2688336"/>
            <a:ext cx="393649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50" name="Shape 47">
            <a:extLst xmlns:a="http://schemas.openxmlformats.org/drawingml/2006/main">
              <a:ext uri="{FF2B5EF4-FFF2-40B4-BE49-F238E27FC236}">
                <a16:creationId xmlns:a16="http://schemas.microsoft.com/office/drawing/2014/main" id="{18EC59CE-0992-6680-C225-A10AC4150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8304" y="2708910"/>
            <a:ext cx="4046220" cy="5212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D"/>
          </a:solidFill>
          <a:ln xmlns:a="http://schemas.openxmlformats.org/drawingml/2006/main" w="6350">
            <a:solidFill>
              <a:srgbClr val="EAEDF8"/>
            </a:solidFill>
            <a:prstDash val="solid"/>
          </a:ln>
        </p:spPr>
      </p:sp>
      <p:sp>
        <p:nvSpPr>
          <p:cNvPr id="51" name="Text 48">
            <a:extLst xmlns:a="http://schemas.openxmlformats.org/drawingml/2006/main">
              <a:ext uri="{FF2B5EF4-FFF2-40B4-BE49-F238E27FC236}">
                <a16:creationId xmlns:a16="http://schemas.microsoft.com/office/drawing/2014/main" id="{497DBCB2-96DF-C0D3-1DC2-669CEAF53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3168" y="2743200"/>
            <a:ext cx="3936492" cy="4663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425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DB 유치 단가(CPA)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defRPr sz="1425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425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기존 대비 약 35% 절감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2" name="Text 49">
            <a:extLst xmlns:a="http://schemas.openxmlformats.org/drawingml/2006/main">
              <a:ext uri="{FF2B5EF4-FFF2-40B4-BE49-F238E27FC236}">
                <a16:creationId xmlns:a16="http://schemas.microsoft.com/office/drawing/2014/main" id="{F950F1D8-8F92-C970-AE40-E0BA244E3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3168" y="3291840"/>
            <a:ext cx="3936492" cy="4663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200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A/B 테스트 도달률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defRPr sz="1200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200" b="0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테스트 개시 전 대비 45% 향상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3" name="Shape 50">
            <a:extLst xmlns:a="http://schemas.openxmlformats.org/drawingml/2006/main">
              <a:ext uri="{FF2B5EF4-FFF2-40B4-BE49-F238E27FC236}">
                <a16:creationId xmlns:a16="http://schemas.microsoft.com/office/drawing/2014/main" id="{F7373693-DC65-2CD3-F168-3D61B69CD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18304" y="3806190"/>
            <a:ext cx="4046220" cy="52120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6F7FD"/>
          </a:solidFill>
          <a:ln xmlns:a="http://schemas.openxmlformats.org/drawingml/2006/main" w="6350">
            <a:solidFill>
              <a:srgbClr val="EAEDF8"/>
            </a:solidFill>
            <a:prstDash val="solid"/>
          </a:ln>
        </p:spPr>
      </p:sp>
      <p:sp>
        <p:nvSpPr>
          <p:cNvPr id="54" name="Text 51">
            <a:extLst xmlns:a="http://schemas.openxmlformats.org/drawingml/2006/main">
              <a:ext uri="{FF2B5EF4-FFF2-40B4-BE49-F238E27FC236}">
                <a16:creationId xmlns:a16="http://schemas.microsoft.com/office/drawing/2014/main" id="{EB6EE2C0-AD37-2BFE-A6AC-29918CAC3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3168" y="3840480"/>
            <a:ext cx="3936492" cy="4663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유입 추적과 소재 테스트를 통해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defRPr sz="11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전환 비용을 관리합니다.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5" name="Text 52">
            <a:extLst xmlns:a="http://schemas.openxmlformats.org/drawingml/2006/main">
              <a:ext uri="{FF2B5EF4-FFF2-40B4-BE49-F238E27FC236}">
                <a16:creationId xmlns:a16="http://schemas.microsoft.com/office/drawing/2014/main" id="{1B6C2ECC-E58D-8501-0760-0B3C60F6F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73168" y="4389120"/>
            <a:ext cx="3936492" cy="4663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지표별 기간·분모·집계 기준은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상담 시 확인해 주세요.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70" name="">
            <a:extLst xmlns:a="http://schemas.openxmlformats.org/drawingml/2006/main">
              <a:ext uri="{FF2B5EF4-FFF2-40B4-BE49-F238E27FC236}">
                <a16:creationId xmlns:a16="http://schemas.microsoft.com/office/drawing/2014/main" id="{C68EDF26-8DD3-4CA1-8337-2A170B78D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895850"/>
            <a:ext cx="8620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자료: 제공 제안서 기재값. 지표별 집계 기준은 상담 시 확인하며, 동일한 성과를 보장하지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2872747499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ext 0">
            <a:extLst xmlns:a="http://schemas.openxmlformats.org/drawingml/2006/main">
              <a:ext uri="{FF2B5EF4-FFF2-40B4-BE49-F238E27FC236}">
                <a16:creationId xmlns:a16="http://schemas.microsoft.com/office/drawing/2014/main" id="{0B338C54-37C7-ABD0-C06C-134ACB6CD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566328" y="348362"/>
            <a:ext cx="1284226" cy="15087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638" b="1" spc="113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CASE 6</a:t>
            </a:r>
            <a:endParaRPr sz="6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" name="Text 1">
            <a:extLst xmlns:a="http://schemas.openxmlformats.org/drawingml/2006/main">
              <a:ext uri="{FF2B5EF4-FFF2-40B4-BE49-F238E27FC236}">
                <a16:creationId xmlns:a16="http://schemas.microsoft.com/office/drawing/2014/main" id="{0C150ADB-E7FC-67BF-3DA1-C037B1E44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000875" y="504825"/>
            <a:ext cx="1857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950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생필품 / 유아용품</a:t>
            </a:r>
            <a:endParaRPr sz="21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1BC39C22-DC25-38B6-0B1E-ABE5DDAF2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911784"/>
            <a:ext cx="859993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8890">
            <a:solidFill>
              <a:srgbClr val="D8DCF0"/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676FEAA5-619C-DD00-0848-60E15733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8" name="Shape 6">
            <a:extLst xmlns:a="http://schemas.openxmlformats.org/drawingml/2006/main">
              <a:ext uri="{FF2B5EF4-FFF2-40B4-BE49-F238E27FC236}">
                <a16:creationId xmlns:a16="http://schemas.microsoft.com/office/drawing/2014/main" id="{5235674F-7167-6E4A-2D9E-4011EF851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5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9" name="Shape 7">
            <a:extLst xmlns:a="http://schemas.openxmlformats.org/drawingml/2006/main">
              <a:ext uri="{FF2B5EF4-FFF2-40B4-BE49-F238E27FC236}">
                <a16:creationId xmlns:a16="http://schemas.microsoft.com/office/drawing/2014/main" id="{47A920B8-D39C-BE00-0098-4EA73EA1E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3159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0E2ED40D-CA21-2251-A69A-AE84E2F82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프로젝트 목표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" name="Shape 9">
            <a:extLst xmlns:a="http://schemas.openxmlformats.org/drawingml/2006/main">
              <a:ext uri="{FF2B5EF4-FFF2-40B4-BE49-F238E27FC236}">
                <a16:creationId xmlns:a16="http://schemas.microsoft.com/office/drawing/2014/main" id="{DC35D812-464C-E165-4BAD-CD3B1687C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274BDAC-F7E1-E700-E443-AE9D00FA1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브랜드데이·쇼핑라이브 운영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단골 고객 및 스토어 매출 확대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B72999C-D100-8430-B4F6-399FF822F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8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14" name="Shape 12">
            <a:extLst xmlns:a="http://schemas.openxmlformats.org/drawingml/2006/main">
              <a:ext uri="{FF2B5EF4-FFF2-40B4-BE49-F238E27FC236}">
                <a16:creationId xmlns:a16="http://schemas.microsoft.com/office/drawing/2014/main" id="{0B7AE0CB-32B3-DEB2-309D-E7E9F3419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50109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15" name="Shape 13">
            <a:extLst xmlns:a="http://schemas.openxmlformats.org/drawingml/2006/main">
              <a:ext uri="{FF2B5EF4-FFF2-40B4-BE49-F238E27FC236}">
                <a16:creationId xmlns:a16="http://schemas.microsoft.com/office/drawing/2014/main" id="{38BB38F1-3A38-5246-5B7B-379FBDA28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42663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A3470DE7-1FF9-FBD4-0FB8-8C27209B9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마케팅 전략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CF9C54B7-47E0-56F4-7363-75B3BC585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5619C462-3E7D-3870-39B9-3E7337305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00984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판매 데이터 기반 광고 운영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타겟별 소재·스토어 개선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9" name="Shape 17">
            <a:extLst xmlns:a="http://schemas.openxmlformats.org/drawingml/2006/main">
              <a:ext uri="{FF2B5EF4-FFF2-40B4-BE49-F238E27FC236}">
                <a16:creationId xmlns:a16="http://schemas.microsoft.com/office/drawing/2014/main" id="{EA854021-96E2-8FD4-C042-ECFDBFF62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2" y="1018168"/>
            <a:ext cx="2820924" cy="113842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20" name="Shape 18">
            <a:extLst xmlns:a="http://schemas.openxmlformats.org/drawingml/2006/main">
              <a:ext uri="{FF2B5EF4-FFF2-40B4-BE49-F238E27FC236}">
                <a16:creationId xmlns:a16="http://schemas.microsoft.com/office/drawing/2014/main" id="{D0843AA1-0EA7-5534-EFEA-52810BFDB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9613" y="979628"/>
            <a:ext cx="1692554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5971B485-8C86-996E-DFA2-78A3D1552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2167" y="979628"/>
            <a:ext cx="1128370" cy="308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59F5"/>
          </a:solidFill>
          <a:ln xmlns:a="http://schemas.openxmlformats.org/drawingml/2006/main" w="12700">
            <a:solidFill>
              <a:srgbClr val="9B59F5"/>
            </a:solidFill>
            <a:prstDash val="solid"/>
          </a:ln>
        </p:spPr>
      </p:sp>
      <p:sp>
        <p:nvSpPr>
          <p:cNvPr id="22" name="Text 20">
            <a:extLst xmlns:a="http://schemas.openxmlformats.org/drawingml/2006/main">
              <a:ext uri="{FF2B5EF4-FFF2-40B4-BE49-F238E27FC236}">
                <a16:creationId xmlns:a16="http://schemas.microsoft.com/office/drawing/2014/main" id="{EC99A82B-C3E4-94DE-1D1B-E0D23078A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048208"/>
            <a:ext cx="2519172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미디어 믹스</a:t>
            </a:r>
            <a:endParaRPr sz="93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3" name="Shape 21">
            <a:extLst xmlns:a="http://schemas.openxmlformats.org/drawingml/2006/main">
              <a:ext uri="{FF2B5EF4-FFF2-40B4-BE49-F238E27FC236}">
                <a16:creationId xmlns:a16="http://schemas.microsoft.com/office/drawing/2014/main" id="{C3B3D862-A918-CF5A-7C7E-6BDFE7FA9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295096"/>
            <a:ext cx="2519172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59909AFD-0BF9-1E2A-BE83-423295FEF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0488" y="1400175"/>
            <a:ext cx="2519172" cy="6858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네이버 파워링크·쇼핑·GFA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algn="l">
              <a:spcBef>
                <a:spcPts val="375"/>
              </a:spcBef>
              <a:buNone/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쇼핑 브랜드검색·외부 매체</a:t>
            </a:r>
            <a:endParaRPr sz="69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2DBEB761-4D82-CDE2-06EC-3DEDC29C6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604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43" name="Shape 41">
            <a:extLst xmlns:a="http://schemas.openxmlformats.org/drawingml/2006/main">
              <a:ext uri="{FF2B5EF4-FFF2-40B4-BE49-F238E27FC236}">
                <a16:creationId xmlns:a16="http://schemas.microsoft.com/office/drawing/2014/main" id="{F3D6C8EF-7409-5381-5408-935708DB96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2292" y="2344674"/>
            <a:ext cx="4238244" cy="2457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12700">
            <a:solidFill>
              <a:srgbClr val="E0E3F0"/>
            </a:solidFill>
            <a:prstDash val="solid"/>
          </a:ln>
          <a:effectLst xmlns:a="http://schemas.openxmlformats.org/drawingml/2006/main">
            <a:outerShdw blurRad="127000" dist="38100" dir="8100000" algn="bl" rotWithShape="0">
              <a:srgbClr val="000000">
                <a:alpha val="7000"/>
              </a:srgbClr>
            </a:outerShdw>
          </a:effectLst>
        </p:spPr>
      </p:sp>
      <p:sp>
        <p:nvSpPr>
          <p:cNvPr id="63" name="Shape 0">
            <a:extLst xmlns:a="http://schemas.openxmlformats.org/drawingml/2006/main">
              <a:ext uri="{FF2B5EF4-FFF2-40B4-BE49-F238E27FC236}">
                <a16:creationId xmlns:a16="http://schemas.microsoft.com/office/drawing/2014/main" id="{DE58785A-6C57-8897-5810-774F80E28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6" name="Shape 1">
            <a:extLst xmlns:a="http://schemas.openxmlformats.org/drawingml/2006/main">
              <a:ext uri="{FF2B5EF4-FFF2-40B4-BE49-F238E27FC236}">
                <a16:creationId xmlns:a16="http://schemas.microsoft.com/office/drawing/2014/main" id="{CDCF13BF-17CD-60F4-1D8F-DC2BA04E3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67" name="Text 2">
            <a:extLst xmlns:a="http://schemas.openxmlformats.org/drawingml/2006/main">
              <a:ext uri="{FF2B5EF4-FFF2-40B4-BE49-F238E27FC236}">
                <a16:creationId xmlns:a16="http://schemas.microsoft.com/office/drawing/2014/main" id="{DB184DB4-824C-2E9E-5BBF-1EA8752B5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06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9" name="Text 3">
            <a:extLst xmlns:a="http://schemas.openxmlformats.org/drawingml/2006/main">
              <a:ext uri="{FF2B5EF4-FFF2-40B4-BE49-F238E27FC236}">
                <a16:creationId xmlns:a16="http://schemas.microsoft.com/office/drawing/2014/main" id="{6D9E84BE-86EB-71A6-DC44-D9162789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464" y="504825"/>
            <a:ext cx="6810375" cy="4191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2100" b="1">
                <a:solidFill>
                  <a:srgbClr val="1F5FF5"/>
                </a:solidFill>
                <a:latin typeface="나눔스퀘어OTF ExtraBold"/>
                <a:ea typeface="나눔스퀘어OTF ExtraBold"/>
                <a:cs typeface="나눔스퀘어OTF ExtraBold"/>
              </a:rPr>
              <a:t>KPI – 스토어 매출 및 브랜드 검색량 증가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7" name="Text 25">
            <a:extLst xmlns:a="http://schemas.openxmlformats.org/drawingml/2006/main">
              <a:ext uri="{FF2B5EF4-FFF2-40B4-BE49-F238E27FC236}">
                <a16:creationId xmlns:a16="http://schemas.microsoft.com/office/drawing/2014/main" id="{2197B382-4951-0D6F-3B13-05CF4520C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4899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1,500만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8" name="Text 30">
            <a:extLst xmlns:a="http://schemas.openxmlformats.org/drawingml/2006/main">
              <a:ext uri="{FF2B5EF4-FFF2-40B4-BE49-F238E27FC236}">
                <a16:creationId xmlns:a16="http://schemas.microsoft.com/office/drawing/2014/main" id="{549EDBA2-14DD-465E-0C4F-0CCE32EB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728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1.0억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9" name="Text 35">
            <a:extLst xmlns:a="http://schemas.openxmlformats.org/drawingml/2006/main">
              <a:ext uri="{FF2B5EF4-FFF2-40B4-BE49-F238E27FC236}">
                <a16:creationId xmlns:a16="http://schemas.microsoft.com/office/drawing/2014/main" id="{87B56AAA-BCE1-A084-37AD-25F06F57E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8557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6.0억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01" name="Shape 24">
            <a:extLst xmlns:a="http://schemas.openxmlformats.org/drawingml/2006/main">
              <a:ext uri="{FF2B5EF4-FFF2-40B4-BE49-F238E27FC236}">
                <a16:creationId xmlns:a16="http://schemas.microsoft.com/office/drawing/2014/main" id="{A05EEDB9-D66A-0B25-F364-3D8D48E19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70332" y="4369800"/>
            <a:ext cx="481980" cy="119384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102" name="Text 26">
            <a:extLst xmlns:a="http://schemas.openxmlformats.org/drawingml/2006/main">
              <a:ext uri="{FF2B5EF4-FFF2-40B4-BE49-F238E27FC236}">
                <a16:creationId xmlns:a16="http://schemas.microsoft.com/office/drawing/2014/main" id="{ABED5702-3251-ACB4-888F-865B4B2A0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28041" y="4511326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2025.03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03" name="Shape 27">
            <a:extLst xmlns:a="http://schemas.openxmlformats.org/drawingml/2006/main">
              <a:ext uri="{FF2B5EF4-FFF2-40B4-BE49-F238E27FC236}">
                <a16:creationId xmlns:a16="http://schemas.microsoft.com/office/drawing/2014/main" id="{8F4B11BE-6347-7CD7-60B0-6B3BBCA7C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07176" y="4240467"/>
            <a:ext cx="481980" cy="248716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104" name="Shape 28">
            <a:extLst xmlns:a="http://schemas.openxmlformats.org/drawingml/2006/main">
              <a:ext uri="{FF2B5EF4-FFF2-40B4-BE49-F238E27FC236}">
                <a16:creationId xmlns:a16="http://schemas.microsoft.com/office/drawing/2014/main" id="{9B0207BD-3EA1-66B8-03D5-CAEDF4812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00318" y="4062159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105" name="Text 29">
            <a:extLst xmlns:a="http://schemas.openxmlformats.org/drawingml/2006/main">
              <a:ext uri="{FF2B5EF4-FFF2-40B4-BE49-F238E27FC236}">
                <a16:creationId xmlns:a16="http://schemas.microsoft.com/office/drawing/2014/main" id="{BD003963-3202-EDF0-BFB5-70B33D054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71728" y="4043077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566%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06" name="Text 31">
            <a:extLst xmlns:a="http://schemas.openxmlformats.org/drawingml/2006/main">
              <a:ext uri="{FF2B5EF4-FFF2-40B4-BE49-F238E27FC236}">
                <a16:creationId xmlns:a16="http://schemas.microsoft.com/office/drawing/2014/main" id="{CC2833F0-E5E9-3C3F-2580-089D351B3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864870" y="4511326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2025.07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07" name="Shape 32">
            <a:extLst xmlns:a="http://schemas.openxmlformats.org/drawingml/2006/main">
              <a:ext uri="{FF2B5EF4-FFF2-40B4-BE49-F238E27FC236}">
                <a16:creationId xmlns:a16="http://schemas.microsoft.com/office/drawing/2014/main" id="{37354950-0801-70ED-BABD-09F8614F7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44020" y="2996883"/>
            <a:ext cx="48198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108" name="Shape 33">
            <a:extLst xmlns:a="http://schemas.openxmlformats.org/drawingml/2006/main">
              <a:ext uri="{FF2B5EF4-FFF2-40B4-BE49-F238E27FC236}">
                <a16:creationId xmlns:a16="http://schemas.microsoft.com/office/drawing/2014/main" id="{B8E79DA8-238D-FBC0-316E-FA500074A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37162" y="2818575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109" name="Text 34">
            <a:extLst xmlns:a="http://schemas.openxmlformats.org/drawingml/2006/main">
              <a:ext uri="{FF2B5EF4-FFF2-40B4-BE49-F238E27FC236}">
                <a16:creationId xmlns:a16="http://schemas.microsoft.com/office/drawing/2014/main" id="{FBFC36B6-303E-C6FA-C145-19818B4FD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08557" y="2799493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500%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0" name="Text 36">
            <a:extLst xmlns:a="http://schemas.openxmlformats.org/drawingml/2006/main">
              <a:ext uri="{FF2B5EF4-FFF2-40B4-BE49-F238E27FC236}">
                <a16:creationId xmlns:a16="http://schemas.microsoft.com/office/drawing/2014/main" id="{509E2151-17DB-BF0A-35AA-55DCC01D6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401699" y="4511326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2026.02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1" name="Shape 37">
            <a:extLst xmlns:a="http://schemas.openxmlformats.org/drawingml/2006/main">
              <a:ext uri="{FF2B5EF4-FFF2-40B4-BE49-F238E27FC236}">
                <a16:creationId xmlns:a16="http://schemas.microsoft.com/office/drawing/2014/main" id="{8FC3356F-CE52-2A73-BF03-8EAE8C5AB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04309" y="2427732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112" name="Text 38">
            <a:extLst xmlns:a="http://schemas.openxmlformats.org/drawingml/2006/main">
              <a:ext uri="{FF2B5EF4-FFF2-40B4-BE49-F238E27FC236}">
                <a16:creationId xmlns:a16="http://schemas.microsoft.com/office/drawing/2014/main" id="{EED0602D-AFB8-A1CB-C7A6-413827630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455164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스토어 매출 증가 추이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3" name="Shape 39">
            <a:extLst xmlns:a="http://schemas.openxmlformats.org/drawingml/2006/main">
              <a:ext uri="{FF2B5EF4-FFF2-40B4-BE49-F238E27FC236}">
                <a16:creationId xmlns:a16="http://schemas.microsoft.com/office/drawing/2014/main" id="{A7067603-0101-F6DD-4CB5-12A645E39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688336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14" name="Text 40">
            <a:extLst xmlns:a="http://schemas.openxmlformats.org/drawingml/2006/main">
              <a:ext uri="{FF2B5EF4-FFF2-40B4-BE49-F238E27FC236}">
                <a16:creationId xmlns:a16="http://schemas.microsoft.com/office/drawing/2014/main" id="{EAFBFF26-963E-5C57-E77A-534605BF3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41469" y="2756916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매출 6억 원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2025.03 1,500만 원
2025.07 1억 원
2026.02 6억 원
평균 객단가 약 28% 상승</a:t>
            </a:r>
          </a:p>
        </p:txBody>
      </p:sp>
      <p:sp>
        <p:nvSpPr>
          <p:cNvPr id="115" name="Text 43">
            <a:extLst xmlns:a="http://schemas.openxmlformats.org/drawingml/2006/main">
              <a:ext uri="{FF2B5EF4-FFF2-40B4-BE49-F238E27FC236}">
                <a16:creationId xmlns:a16="http://schemas.microsoft.com/office/drawing/2014/main" id="{FB4EECE0-1FC4-AD32-7DB6-CE271363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96587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20,900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6" name="Text 50">
            <a:extLst xmlns:a="http://schemas.openxmlformats.org/drawingml/2006/main">
              <a:ext uri="{FF2B5EF4-FFF2-40B4-BE49-F238E27FC236}">
                <a16:creationId xmlns:a16="http://schemas.microsoft.com/office/drawing/2014/main" id="{9E8BF1C8-9E4F-7B13-D34D-24D4700FF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3416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39,600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7" name="Text 55">
            <a:extLst xmlns:a="http://schemas.openxmlformats.org/drawingml/2006/main">
              <a:ext uri="{FF2B5EF4-FFF2-40B4-BE49-F238E27FC236}">
                <a16:creationId xmlns:a16="http://schemas.microsoft.com/office/drawing/2014/main" id="{A4ACA373-2D51-8908-0537-347D74B52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70245" y="2477262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69,100</a:t>
            </a:r>
            <a:endParaRPr sz="525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9" name="Shape 42">
            <a:extLst xmlns:a="http://schemas.openxmlformats.org/drawingml/2006/main">
              <a:ext uri="{FF2B5EF4-FFF2-40B4-BE49-F238E27FC236}">
                <a16:creationId xmlns:a16="http://schemas.microsoft.com/office/drawing/2014/main" id="{0185DBA4-1C3B-70E9-73D2-F0F38B01F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32020" y="4031290"/>
            <a:ext cx="481980" cy="45136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120" name="Text 44">
            <a:extLst xmlns:a="http://schemas.openxmlformats.org/drawingml/2006/main">
              <a:ext uri="{FF2B5EF4-FFF2-40B4-BE49-F238E27FC236}">
                <a16:creationId xmlns:a16="http://schemas.microsoft.com/office/drawing/2014/main" id="{86673408-6926-994C-1525-A9C749CB1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689729" y="4504754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2025.03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21" name="Shape 45">
            <a:extLst xmlns:a="http://schemas.openxmlformats.org/drawingml/2006/main">
              <a:ext uri="{FF2B5EF4-FFF2-40B4-BE49-F238E27FC236}">
                <a16:creationId xmlns:a16="http://schemas.microsoft.com/office/drawing/2014/main" id="{373B9142-E035-FB72-57C7-EC0C25340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68864" y="3627440"/>
            <a:ext cx="481980" cy="855211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CCD8"/>
          </a:solidFill>
          <a:ln xmlns:a="http://schemas.openxmlformats.org/drawingml/2006/main" w="12700">
            <a:solidFill>
              <a:srgbClr val="C8CCD8"/>
            </a:solidFill>
            <a:prstDash val="solid"/>
          </a:ln>
        </p:spPr>
      </p:sp>
      <p:sp>
        <p:nvSpPr>
          <p:cNvPr id="124" name="Shape 48">
            <a:extLst xmlns:a="http://schemas.openxmlformats.org/drawingml/2006/main">
              <a:ext uri="{FF2B5EF4-FFF2-40B4-BE49-F238E27FC236}">
                <a16:creationId xmlns:a16="http://schemas.microsoft.com/office/drawing/2014/main" id="{81EC6520-62E9-7EFF-8573-9D1994718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62006" y="3449132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125" name="Text 49">
            <a:extLst xmlns:a="http://schemas.openxmlformats.org/drawingml/2006/main">
              <a:ext uri="{FF2B5EF4-FFF2-40B4-BE49-F238E27FC236}">
                <a16:creationId xmlns:a16="http://schemas.microsoft.com/office/drawing/2014/main" id="{03B45C04-DE6C-DF4B-474C-2A3ADB67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33416" y="3430048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89%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26" name="Text 51">
            <a:extLst xmlns:a="http://schemas.openxmlformats.org/drawingml/2006/main">
              <a:ext uri="{FF2B5EF4-FFF2-40B4-BE49-F238E27FC236}">
                <a16:creationId xmlns:a16="http://schemas.microsoft.com/office/drawing/2014/main" id="{F61078FD-90D0-DE5F-C9A7-D75E08F39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226558" y="4504754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2025.07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27" name="Shape 52">
            <a:extLst xmlns:a="http://schemas.openxmlformats.org/drawingml/2006/main">
              <a:ext uri="{FF2B5EF4-FFF2-40B4-BE49-F238E27FC236}">
                <a16:creationId xmlns:a16="http://schemas.microsoft.com/office/drawing/2014/main" id="{13D7F160-252E-A807-C82E-B3BF2636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805709" y="2990351"/>
            <a:ext cx="481980" cy="1492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6AF5"/>
          </a:solidFill>
          <a:ln xmlns:a="http://schemas.openxmlformats.org/drawingml/2006/main" w="12700">
            <a:solidFill>
              <a:srgbClr val="4F6AF5"/>
            </a:solidFill>
            <a:prstDash val="solid"/>
          </a:ln>
        </p:spPr>
      </p:sp>
      <p:sp>
        <p:nvSpPr>
          <p:cNvPr id="128" name="Shape 53">
            <a:extLst xmlns:a="http://schemas.openxmlformats.org/drawingml/2006/main">
              <a:ext uri="{FF2B5EF4-FFF2-40B4-BE49-F238E27FC236}">
                <a16:creationId xmlns:a16="http://schemas.microsoft.com/office/drawing/2014/main" id="{92AD3F92-215F-B6AA-8C18-093849993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98851" y="2812043"/>
            <a:ext cx="495696" cy="137159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EEF0FF"/>
          </a:solidFill>
          <a:ln xmlns:a="http://schemas.openxmlformats.org/drawingml/2006/main" w="7620">
            <a:solidFill>
              <a:srgbClr val="C8CFFF"/>
            </a:solidFill>
            <a:prstDash val="solid"/>
          </a:ln>
        </p:spPr>
      </p:sp>
      <p:sp>
        <p:nvSpPr>
          <p:cNvPr id="129" name="Text 54">
            <a:extLst xmlns:a="http://schemas.openxmlformats.org/drawingml/2006/main">
              <a:ext uri="{FF2B5EF4-FFF2-40B4-BE49-F238E27FC236}">
                <a16:creationId xmlns:a16="http://schemas.microsoft.com/office/drawing/2014/main" id="{9241F8F3-B7D8-FEFE-8685-72F5BD2A0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70245" y="2793016"/>
            <a:ext cx="552831" cy="1752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75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750" b="1">
                <a:solidFill>
                  <a:srgbClr val="4F6AF5"/>
                </a:solidFill>
                <a:latin typeface="나눔스퀘어OTF ExtraBold"/>
                <a:ea typeface="나눔스퀘어OTF ExtraBold"/>
                <a:cs typeface="나눔스퀘어OTF ExtraBold"/>
              </a:rPr>
              <a:t>▲ 74%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0" name="Text 56">
            <a:extLst xmlns:a="http://schemas.openxmlformats.org/drawingml/2006/main">
              <a:ext uri="{FF2B5EF4-FFF2-40B4-BE49-F238E27FC236}">
                <a16:creationId xmlns:a16="http://schemas.microsoft.com/office/drawing/2014/main" id="{9A3AD7E0-7B0A-246C-3CD0-BDA7B9847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763387" y="4504754"/>
            <a:ext cx="566547" cy="1615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non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buNone/>
              <a:defRPr sz="900"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900">
                <a:solidFill>
                  <a:srgbClr val="8888AA"/>
                </a:solidFill>
                <a:latin typeface="나눔스퀘어OTF ExtraBold"/>
                <a:ea typeface="나눔스퀘어OTF ExtraBold"/>
                <a:cs typeface="나눔스퀘어OTF ExtraBold"/>
              </a:rPr>
              <a:t>2026.02</a:t>
            </a:r>
            <a:endParaRPr sz="488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1" name="Shape 57">
            <a:extLst xmlns:a="http://schemas.openxmlformats.org/drawingml/2006/main">
              <a:ext uri="{FF2B5EF4-FFF2-40B4-BE49-F238E27FC236}">
                <a16:creationId xmlns:a16="http://schemas.microsoft.com/office/drawing/2014/main" id="{B0B434DB-5980-AF03-E2FC-CAA689B3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65997" y="2427732"/>
            <a:ext cx="0" cy="2455164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0160">
            <a:solidFill>
              <a:srgbClr val="E0E3F0"/>
            </a:solidFill>
            <a:prstDash val="solid"/>
          </a:ln>
        </p:spPr>
      </p:sp>
      <p:sp>
        <p:nvSpPr>
          <p:cNvPr id="132" name="Text 58">
            <a:extLst xmlns:a="http://schemas.openxmlformats.org/drawingml/2006/main">
              <a:ext uri="{FF2B5EF4-FFF2-40B4-BE49-F238E27FC236}">
                <a16:creationId xmlns:a16="http://schemas.microsoft.com/office/drawing/2014/main" id="{C605A14A-5138-D124-4501-6B1FA2567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455164"/>
            <a:ext cx="2133935" cy="20574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125" b="1">
                <a:solidFill>
                  <a:srgbClr val="191B32"/>
                </a:solidFill>
                <a:latin typeface="나눔스퀘어OTF ExtraBold"/>
                <a:ea typeface="나눔스퀘어OTF ExtraBold"/>
                <a:cs typeface="나눔스퀘어OTF ExtraBold"/>
              </a:rPr>
              <a:t>브랜드명 검색량 증가 추이</a:t>
            </a:r>
            <a:endParaRPr sz="863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3" name="Shape 59">
            <a:extLst xmlns:a="http://schemas.openxmlformats.org/drawingml/2006/main">
              <a:ext uri="{FF2B5EF4-FFF2-40B4-BE49-F238E27FC236}">
                <a16:creationId xmlns:a16="http://schemas.microsoft.com/office/drawing/2014/main" id="{28049901-3D1A-EB61-D6B9-9C8615E3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688336"/>
            <a:ext cx="213393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7620">
            <a:solidFill>
              <a:srgbClr val="EAEDF8"/>
            </a:solidFill>
            <a:prstDash val="solid"/>
          </a:ln>
        </p:spPr>
      </p:sp>
      <p:sp>
        <p:nvSpPr>
          <p:cNvPr id="134" name="Text 60">
            <a:extLst xmlns:a="http://schemas.openxmlformats.org/drawingml/2006/main">
              <a:ext uri="{FF2B5EF4-FFF2-40B4-BE49-F238E27FC236}">
                <a16:creationId xmlns:a16="http://schemas.microsoft.com/office/drawing/2014/main" id="{325C5F85-D67A-266E-B7FB-C2F6E3F00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57" y="2756916"/>
            <a:ext cx="2133935" cy="219456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000"/>
              </a:spcAft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800" b="1">
                <a:solidFill>
                  <a:srgbClr val="1F5FF5"/>
                </a:solidFill>
              </a:rPr>
              <a:t>검색량 69,100</a:t>
            </a:r>
          </a:p>
          <a:p xmlns:a="http://schemas.openxmlformats.org/drawingml/2006/main">
            <a:pPr algn="l">
              <a:defRPr sz="1050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>
                <a:solidFill>
                  <a:srgbClr val="606A80"/>
                </a:solidFill>
              </a:rPr>
              <a:t>2025.03 20,900
2025.07 39,600
2026.02 69,100
쇼핑라이브 1시간 매출 3억 원</a:t>
            </a:r>
          </a:p>
        </p:txBody>
      </p:sp>
      <p:sp>
        <p:nvSpPr>
          <p:cNvPr id="135" name="">
            <a:extLst xmlns:a="http://schemas.openxmlformats.org/drawingml/2006/main">
              <a:ext uri="{FF2B5EF4-FFF2-40B4-BE49-F238E27FC236}">
                <a16:creationId xmlns:a16="http://schemas.microsoft.com/office/drawing/2014/main" id="{C434D6BB-BBD1-4C68-966C-C5BC4B616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4895850"/>
            <a:ext cx="8620125" cy="180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825" b="0">
                <a:solidFill>
                  <a:srgbClr val="606A80"/>
                </a:solidFill>
                <a:latin typeface="나눔스퀘어OTF ExtraBold"/>
                <a:ea typeface="나눔스퀘어OTF ExtraBold"/>
                <a:cs typeface="나눔스퀘어OTF ExtraBold"/>
              </a:rPr>
              <a:t>자료: 제공 제안서 기재값. 지표별 집계 기준은 상담 시 확인하며, 동일한 성과를 보장하지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1121781364"/>
      </p:ext>
    </p:extLst>
  </p:cSld>
</p:sld>
</file>

<file path=ppt/slides/slide13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0a5c8166d5084a71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112C525E-3BAA-41DD-B2D7-6DBC25B08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4864" cy="5143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82D69C2D-97A9-47C1-9C4C-FACD6633B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2EA0C085-00A4-4F93-BBF9-D0DE8257F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82880"/>
            <a:ext cx="960120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0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07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A3EC3F0E-DCE1-4083-87ED-2287866B5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512064"/>
            <a:ext cx="8631936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24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자세한 상담이 필요하신가요?</a:t>
            </a:r>
            <a:endParaRPr sz="2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606A0DD0-E3FD-41DF-B4FB-51AEDBA6B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005840"/>
            <a:ext cx="8631936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5240">
            <a:solidFill>
              <a:srgbClr val="DBE8FE"/>
            </a:solidFill>
            <a:prstDash val="solid"/>
          </a:ln>
        </p:spPr>
      </p:sp>
      <p:sp>
        <p:nvSpPr>
          <p:cNvPr id="7" name="Text 5">
            <a:extLst xmlns:a="http://schemas.openxmlformats.org/drawingml/2006/main">
              <a:ext uri="{FF2B5EF4-FFF2-40B4-BE49-F238E27FC236}">
                <a16:creationId xmlns:a16="http://schemas.microsoft.com/office/drawing/2014/main" id="{2B1B8CB2-1F3B-44B0-A46F-B42944EBB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097280"/>
            <a:ext cx="8631936" cy="29260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200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퍼포먼스 마케팅, </a:t>
            </a:r>
            <a:r>
              <a:rPr sz="12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부담 없이 컨설팅 받으시고 스텝업 하시길 바랍니다!</a:t>
            </a:r>
            <a:endParaRPr sz="1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A10954EA-DCD9-46E4-A664-E56D6F75E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6032" y="1389888"/>
            <a:ext cx="8631936" cy="25603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0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아래 문의 폼 또는 오픈채팅으로 문의 주시면 순차적으로 빠르게 답변드리겠습니다.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" name="Shape 7">
            <a:hlinkClick xmlns:r="http://schemas.openxmlformats.org/officeDocument/2006/relationships" xmlns:a="http://schemas.openxmlformats.org/drawingml/2006/main" r:id="Rf7c5ca198df04ba5"/>
            <a:extLst xmlns:a="http://schemas.openxmlformats.org/drawingml/2006/main">
              <a:ext uri="{FF2B5EF4-FFF2-40B4-BE49-F238E27FC236}">
                <a16:creationId xmlns:a16="http://schemas.microsoft.com/office/drawing/2014/main" id="{FD8425CA-BA3B-4F93-9ED9-37CE5B683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1792224"/>
            <a:ext cx="2926080" cy="2084832"/>
          </a:xfrm>
          <a:prstGeom xmlns:a="http://schemas.openxmlformats.org/drawingml/2006/main" prst="roundRect">
            <a:avLst>
              <a:gd name="adj" fmla="val 6579"/>
            </a:avLst>
          </a:prstGeom>
          <a:solidFill xmlns:a="http://schemas.openxmlformats.org/drawingml/2006/main">
            <a:srgbClr val="1C60EF"/>
          </a:solidFill>
          <a:ln xmlns:a="http://schemas.openxmlformats.org/drawingml/2006/main" w="19050">
            <a:solidFill>
              <a:srgbClr val="1C60EF"/>
            </a:solidFill>
            <a:prstDash val="solid"/>
          </a:ln>
          <a:effectLst xmlns:a="http://schemas.openxmlformats.org/drawingml/2006/main">
            <a:outerShdw blurRad="127000" dist="25400" dir="8100000" algn="bl" rotWithShape="0">
              <a:srgbClr val="1C60EF">
                <a:alpha val="10000"/>
              </a:srgbClr>
            </a:outerShdw>
          </a:effectLst>
        </p:spPr>
      </p:sp>
      <p:sp>
        <p:nvSpPr>
          <p:cNvPr id="10" name="Text 8">
            <a:extLst xmlns:a="http://schemas.openxmlformats.org/drawingml/2006/main">
              <a:ext uri="{FF2B5EF4-FFF2-40B4-BE49-F238E27FC236}">
                <a16:creationId xmlns:a16="http://schemas.microsoft.com/office/drawing/2014/main" id="{334071CE-6F5B-4492-BAE2-FA5D8AF74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2011680"/>
            <a:ext cx="292608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>
                <a:solidFill>
                  <a:srgbClr val="000000"/>
                </a:solidFill>
                <a:latin typeface="나눔스퀘어OTF ExtraBold"/>
                <a:ea typeface="나눔스퀘어OTF ExtraBold"/>
                <a:cs typeface="나눔스퀘어OTF ExtraBold"/>
              </a:rPr>
              <a:t>📋</a:t>
            </a:r>
            <a:endParaRPr sz="3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D55E1AF9-E920-4C08-A035-67D429023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2743200"/>
            <a:ext cx="26517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문의 폼 남기기</a:t>
            </a:r>
            <a:endParaRPr sz="1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84DD03C3-C720-43C9-A787-F0DCB6F94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8760" y="3200400"/>
            <a:ext cx="26517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네이버</a:t>
            </a: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 폼으로 </a:t>
            </a: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간편하게</a:t>
            </a: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 </a:t>
            </a:r>
            <a:r>
              <a:rPr sz="95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문의</a:t>
            </a:r>
            <a:endParaRPr sz="950">
              <a:solidFill>
                <a:srgbClr val="C8DCFD"/>
              </a:solidFill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" name="Shape 11">
            <a:hlinkClick xmlns:r="http://schemas.openxmlformats.org/officeDocument/2006/relationships" xmlns:a="http://schemas.openxmlformats.org/drawingml/2006/main" r:id="R71430475d82c4656"/>
            <a:extLst xmlns:a="http://schemas.openxmlformats.org/drawingml/2006/main">
              <a:ext uri="{FF2B5EF4-FFF2-40B4-BE49-F238E27FC236}">
                <a16:creationId xmlns:a16="http://schemas.microsoft.com/office/drawing/2014/main" id="{08D2B3E7-BDBF-454B-AE6D-3AF118063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1792224"/>
            <a:ext cx="2926080" cy="2084832"/>
          </a:xfrm>
          <a:prstGeom xmlns:a="http://schemas.openxmlformats.org/drawingml/2006/main" prst="roundRect">
            <a:avLst>
              <a:gd name="adj" fmla="val 657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BE8FE"/>
            </a:solidFill>
            <a:prstDash val="solid"/>
          </a:ln>
          <a:effectLst xmlns:a="http://schemas.openxmlformats.org/drawingml/2006/main">
            <a:outerShdw blurRad="101600" dist="12700" dir="8100000" algn="bl" rotWithShape="0">
              <a:srgbClr val="000000">
                <a:alpha val="6000"/>
              </a:srgbClr>
            </a:outerShdw>
          </a:effectLst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7AC964DD-D2A0-4B94-9941-484C4F4C0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20640" y="2011680"/>
            <a:ext cx="2926080" cy="65836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>
                <a:solidFill>
                  <a:srgbClr val="000000"/>
                </a:solidFill>
                <a:latin typeface="나눔스퀘어OTF ExtraBold"/>
                <a:ea typeface="나눔스퀘어OTF ExtraBold"/>
                <a:cs typeface="나눔스퀘어OTF ExtraBold"/>
              </a:rPr>
              <a:t>💬</a:t>
            </a:r>
            <a:endParaRPr sz="3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608CE346-3FF9-47BD-8F47-019CA882A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2743200"/>
            <a:ext cx="2651760" cy="42062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400" b="1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오픈채팅 하러가기</a:t>
            </a:r>
            <a:endParaRPr sz="1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5750F8B5-9690-4606-865D-513318218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200400"/>
            <a:ext cx="2651760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50">
                <a:solidFill>
                  <a:srgbClr val="6B7280"/>
                </a:solidFill>
                <a:latin typeface="나눔스퀘어OTF ExtraBold"/>
                <a:ea typeface="나눔스퀘어OTF ExtraBold"/>
                <a:cs typeface="나눔스퀘어OTF ExtraBold"/>
              </a:rPr>
              <a:t>카카오 오픈채팅으로 빠른 상담</a:t>
            </a:r>
            <a:endParaRPr sz="9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Text 15">
            <a:extLst xmlns:a="http://schemas.openxmlformats.org/drawingml/2006/main">
              <a:ext uri="{FF2B5EF4-FFF2-40B4-BE49-F238E27FC236}">
                <a16:creationId xmlns:a16="http://schemas.microsoft.com/office/drawing/2014/main" id="{FC5655C8-50E7-441B-A70E-A4BBFF139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69264" y="4059936"/>
            <a:ext cx="2011680" cy="23774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l">
              <a:buNone/>
            </a:pPr>
            <a:r>
              <a:rPr sz="1000" b="1">
                <a:solidFill>
                  <a:srgbClr val="1C60EF"/>
                </a:solidFill>
                <a:latin typeface="나눔스퀘어OTF ExtraBold"/>
                <a:ea typeface="나눔스퀘어OTF ExtraBold"/>
                <a:cs typeface="나눔스퀘어OTF ExtraBold"/>
              </a:rPr>
              <a:t>진행 프로세스</a:t>
            </a:r>
            <a:endParaRPr sz="10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8" name="Shape 16">
            <a:extLst xmlns:a="http://schemas.openxmlformats.org/drawingml/2006/main">
              <a:ext uri="{FF2B5EF4-FFF2-40B4-BE49-F238E27FC236}">
                <a16:creationId xmlns:a16="http://schemas.microsoft.com/office/drawing/2014/main" id="{3B74D0E4-180C-40C2-8007-177656F57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69264" y="4370832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19" name="Text 17">
            <a:extLst xmlns:a="http://schemas.openxmlformats.org/drawingml/2006/main">
              <a:ext uri="{FF2B5EF4-FFF2-40B4-BE49-F238E27FC236}">
                <a16:creationId xmlns:a16="http://schemas.microsoft.com/office/drawing/2014/main" id="{410D8237-03D1-46C9-ADB5-A48399024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969264" y="4370832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1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0" name="Text 18">
            <a:extLst xmlns:a="http://schemas.openxmlformats.org/drawingml/2006/main">
              <a:ext uri="{FF2B5EF4-FFF2-40B4-BE49-F238E27FC236}">
                <a16:creationId xmlns:a16="http://schemas.microsoft.com/office/drawing/2014/main" id="{EC24836B-FD14-4680-96F6-178768F33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94944" y="4736592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문의 접수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1" name="Shape 19">
            <a:extLst xmlns:a="http://schemas.openxmlformats.org/drawingml/2006/main">
              <a:ext uri="{FF2B5EF4-FFF2-40B4-BE49-F238E27FC236}">
                <a16:creationId xmlns:a16="http://schemas.microsoft.com/office/drawing/2014/main" id="{7858210D-28F7-4966-B2EB-B5F394712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1298448" y="4535424"/>
            <a:ext cx="138988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22" name="Shape 20">
            <a:extLst xmlns:a="http://schemas.openxmlformats.org/drawingml/2006/main">
              <a:ext uri="{FF2B5EF4-FFF2-40B4-BE49-F238E27FC236}">
                <a16:creationId xmlns:a16="http://schemas.microsoft.com/office/drawing/2014/main" id="{347815AB-D862-450F-8037-B195D738D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688336" y="4370832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23" name="Text 21">
            <a:extLst xmlns:a="http://schemas.openxmlformats.org/drawingml/2006/main">
              <a:ext uri="{FF2B5EF4-FFF2-40B4-BE49-F238E27FC236}">
                <a16:creationId xmlns:a16="http://schemas.microsoft.com/office/drawing/2014/main" id="{2BB0BF7B-B840-4DF1-B6FC-A4B394181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688336" y="4370832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2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4" name="Text 22">
            <a:extLst xmlns:a="http://schemas.openxmlformats.org/drawingml/2006/main">
              <a:ext uri="{FF2B5EF4-FFF2-40B4-BE49-F238E27FC236}">
                <a16:creationId xmlns:a16="http://schemas.microsoft.com/office/drawing/2014/main" id="{F548797E-B006-463A-9D14-75B53EAE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2414016" y="4736592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현황 파악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5" name="Shape 23">
            <a:extLst xmlns:a="http://schemas.openxmlformats.org/drawingml/2006/main">
              <a:ext uri="{FF2B5EF4-FFF2-40B4-BE49-F238E27FC236}">
                <a16:creationId xmlns:a16="http://schemas.microsoft.com/office/drawing/2014/main" id="{1F202891-2815-42F1-AB08-D3FB9ACE7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3017520" y="4535424"/>
            <a:ext cx="138988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26" name="Shape 24">
            <a:extLst xmlns:a="http://schemas.openxmlformats.org/drawingml/2006/main">
              <a:ext uri="{FF2B5EF4-FFF2-40B4-BE49-F238E27FC236}">
                <a16:creationId xmlns:a16="http://schemas.microsoft.com/office/drawing/2014/main" id="{9A2C7876-7E61-4B5E-9799-880F53BBE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407408" y="4370832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27" name="Text 25">
            <a:extLst xmlns:a="http://schemas.openxmlformats.org/drawingml/2006/main">
              <a:ext uri="{FF2B5EF4-FFF2-40B4-BE49-F238E27FC236}">
                <a16:creationId xmlns:a16="http://schemas.microsoft.com/office/drawing/2014/main" id="{8059FBF6-7D2B-488C-97EA-2801517AB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407408" y="4370832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3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8" name="Text 26">
            <a:extLst xmlns:a="http://schemas.openxmlformats.org/drawingml/2006/main">
              <a:ext uri="{FF2B5EF4-FFF2-40B4-BE49-F238E27FC236}">
                <a16:creationId xmlns:a16="http://schemas.microsoft.com/office/drawing/2014/main" id="{9529ED01-A61B-4B8D-8523-716E91D38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133088" y="4736592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전략 제안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29" name="Shape 27">
            <a:extLst xmlns:a="http://schemas.openxmlformats.org/drawingml/2006/main">
              <a:ext uri="{FF2B5EF4-FFF2-40B4-BE49-F238E27FC236}">
                <a16:creationId xmlns:a16="http://schemas.microsoft.com/office/drawing/2014/main" id="{CD782429-4655-4244-8C93-CD6FA89A5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36592" y="4535424"/>
            <a:ext cx="138988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30" name="Shape 28">
            <a:extLst xmlns:a="http://schemas.openxmlformats.org/drawingml/2006/main">
              <a:ext uri="{FF2B5EF4-FFF2-40B4-BE49-F238E27FC236}">
                <a16:creationId xmlns:a16="http://schemas.microsoft.com/office/drawing/2014/main" id="{7010215A-253D-4AD2-B95E-86CFC4ECC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126480" y="4370832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1" name="Text 29">
            <a:extLst xmlns:a="http://schemas.openxmlformats.org/drawingml/2006/main">
              <a:ext uri="{FF2B5EF4-FFF2-40B4-BE49-F238E27FC236}">
                <a16:creationId xmlns:a16="http://schemas.microsoft.com/office/drawing/2014/main" id="{96E5D52C-F469-4042-AA5A-158E88872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126480" y="4370832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4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2" name="Text 30">
            <a:extLst xmlns:a="http://schemas.openxmlformats.org/drawingml/2006/main">
              <a:ext uri="{FF2B5EF4-FFF2-40B4-BE49-F238E27FC236}">
                <a16:creationId xmlns:a16="http://schemas.microsoft.com/office/drawing/2014/main" id="{B93D89D0-D770-4869-8D45-95F8F6C6D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5852160" y="4736592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계약 진행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3" name="Shape 31">
            <a:extLst xmlns:a="http://schemas.openxmlformats.org/drawingml/2006/main">
              <a:ext uri="{FF2B5EF4-FFF2-40B4-BE49-F238E27FC236}">
                <a16:creationId xmlns:a16="http://schemas.microsoft.com/office/drawing/2014/main" id="{3EA724B9-1824-4A83-8999-C64D011D2A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6455664" y="4535424"/>
            <a:ext cx="1389888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2700">
            <a:solidFill>
              <a:srgbClr val="DBE8FE"/>
            </a:solidFill>
            <a:prstDash val="solid"/>
          </a:ln>
        </p:spPr>
      </p:sp>
      <p:sp>
        <p:nvSpPr>
          <p:cNvPr id="34" name="Shape 32">
            <a:extLst xmlns:a="http://schemas.openxmlformats.org/drawingml/2006/main">
              <a:ext uri="{FF2B5EF4-FFF2-40B4-BE49-F238E27FC236}">
                <a16:creationId xmlns:a16="http://schemas.microsoft.com/office/drawing/2014/main" id="{24ACF5A1-CA0A-495C-A445-FE636C9E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845552" y="4370832"/>
            <a:ext cx="329184" cy="3291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C60EF"/>
          </a:solidFill>
          <a:ln xmlns:a="http://schemas.openxmlformats.org/drawingml/2006/main" w="12700">
            <a:solidFill>
              <a:srgbClr val="1C60EF"/>
            </a:solidFill>
            <a:prstDash val="solid"/>
          </a:ln>
        </p:spPr>
      </p:sp>
      <p:sp>
        <p:nvSpPr>
          <p:cNvPr id="35" name="Text 33">
            <a:extLst xmlns:a="http://schemas.openxmlformats.org/drawingml/2006/main">
              <a:ext uri="{FF2B5EF4-FFF2-40B4-BE49-F238E27FC236}">
                <a16:creationId xmlns:a16="http://schemas.microsoft.com/office/drawing/2014/main" id="{C5E4A3C1-6960-4B25-8CC5-85E2ABCEB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845552" y="4370832"/>
            <a:ext cx="329184" cy="32918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9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5</a:t>
            </a:r>
            <a:endParaRPr sz="9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36" name="Text 34">
            <a:extLst xmlns:a="http://schemas.openxmlformats.org/drawingml/2006/main">
              <a:ext uri="{FF2B5EF4-FFF2-40B4-BE49-F238E27FC236}">
                <a16:creationId xmlns:a16="http://schemas.microsoft.com/office/drawing/2014/main" id="{9DC432ED-33F6-4AB6-A2D5-51677F81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7571232" y="4736592"/>
            <a:ext cx="877824" cy="21945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850">
                <a:solidFill>
                  <a:srgbClr val="1A1A2E"/>
                </a:solidFill>
                <a:latin typeface="나눔스퀘어OTF ExtraBold"/>
                <a:ea typeface="나눔스퀘어OTF ExtraBold"/>
                <a:cs typeface="나눔스퀘어OTF ExtraBold"/>
              </a:rPr>
              <a:t>광고 시작</a:t>
            </a:r>
            <a:endParaRPr sz="850">
              <a:latin typeface="나눔스퀘어OTF ExtraBold"/>
              <a:ea typeface="나눔스퀘어OTF ExtraBold"/>
              <a:cs typeface="나눔스퀘어OTF ExtraBold"/>
            </a:endParaRPr>
          </a:p>
        </p:txBody>
      </p:sp>
    </p:spTree>
    <p:extLst>
      <p:ext uri="{BB962C8B-B14F-4D97-AF65-F5344CB8AC3E}">
        <p14:creationId xmlns:p14="http://schemas.microsoft.com/office/powerpoint/2010/main" val="61651414"/>
      </p:ext>
    </p:extLst>
  </p:cSld>
</p:sld>
</file>

<file path=ppt/slides/slide14.xml><?xml version="1.0" encoding="utf-8"?>
<p:sld xmlns:p="http://schemas.openxmlformats.org/presentationml/2006/main">
  <p:cSld>
    <p:bg>
      <p:bgPr>
        <a:blipFill xmlns:a="http://schemas.openxmlformats.org/drawingml/2006/main" rotWithShape="1">
          <a:blip xmlns:r="http://schemas.openxmlformats.org/officeDocument/2006/relationships" r:embed="R99caa5790a834e4b">
            <a:lum/>
          </a:blip>
          <a:srcRect l="0" t="0" r="0" b="0"/>
          <a:stretch>
            <a:fillRect l="0" t="0" r="0" b="0"/>
          </a:stretch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hape 0">
            <a:extLst xmlns:a="http://schemas.openxmlformats.org/drawingml/2006/main">
              <a:ext uri="{FF2B5EF4-FFF2-40B4-BE49-F238E27FC236}">
                <a16:creationId xmlns:a16="http://schemas.microsoft.com/office/drawing/2014/main" id="{247B20DE-7187-4DAC-B503-0B6A94D7B3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83680" y="-914400"/>
            <a:ext cx="4114800" cy="4114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1270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3" name="Shape 1">
            <a:extLst xmlns:a="http://schemas.openxmlformats.org/drawingml/2006/main">
              <a:ext uri="{FF2B5EF4-FFF2-40B4-BE49-F238E27FC236}">
                <a16:creationId xmlns:a16="http://schemas.microsoft.com/office/drawing/2014/main" id="{FF0F72A3-4656-4E24-9997-0CA053EBA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-1371600" y="3108960"/>
            <a:ext cx="3657600" cy="3657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FFFF">
              <a:alpha val="8000"/>
            </a:srgbClr>
          </a:solidFill>
          <a:ln xmlns:a="http://schemas.openxmlformats.org/drawingml/2006/main" w="1270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4" name="Text 2">
            <a:extLst xmlns:a="http://schemas.openxmlformats.org/drawingml/2006/main">
              <a:ext uri="{FF2B5EF4-FFF2-40B4-BE49-F238E27FC236}">
                <a16:creationId xmlns:a16="http://schemas.microsoft.com/office/drawing/2014/main" id="{57A0963C-3056-46C0-9685-F22E14896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804672"/>
            <a:ext cx="8046720" cy="566928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3400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원그로스와 함께,</a:t>
            </a:r>
            <a:endParaRPr sz="34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5" name="Text 3">
            <a:extLst xmlns:a="http://schemas.openxmlformats.org/drawingml/2006/main">
              <a:ext uri="{FF2B5EF4-FFF2-40B4-BE49-F238E27FC236}">
                <a16:creationId xmlns:a16="http://schemas.microsoft.com/office/drawing/2014/main" id="{91C8F67D-321C-4142-B81D-331D2F784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1408176"/>
            <a:ext cx="8046720" cy="438912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1500">
                <a:solidFill>
                  <a:srgbClr val="C8DCFD"/>
                </a:solidFill>
                <a:latin typeface="나눔스퀘어OTF ExtraBold"/>
                <a:ea typeface="나눔스퀘어OTF ExtraBold"/>
                <a:cs typeface="나눔스퀘어OTF ExtraBold"/>
              </a:rPr>
              <a:t>현 대행시스템의 한계를 넘어 브랜드의 성장으로 바꿔보세요.</a:t>
            </a:r>
            <a:endParaRPr sz="15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6" name="Shape 4">
            <a:extLst xmlns:a="http://schemas.openxmlformats.org/drawingml/2006/main">
              <a:ext uri="{FF2B5EF4-FFF2-40B4-BE49-F238E27FC236}">
                <a16:creationId xmlns:a16="http://schemas.microsoft.com/office/drawing/2014/main" id="{3E8AD563-C85B-4CC6-815A-111BB44C1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0" y="1938528"/>
            <a:ext cx="4572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6350">
            <a:solidFill>
              <a:srgbClr val="FFFFFF">
                <a:alpha val="35000"/>
              </a:srgbClr>
            </a:solidFill>
            <a:prstDash val="solid"/>
          </a:ln>
        </p:spPr>
      </p:sp>
      <p:sp>
        <p:nvSpPr>
          <p:cNvPr id="7" name="Shape 5">
            <a:extLst xmlns:a="http://schemas.openxmlformats.org/drawingml/2006/main">
              <a:ext uri="{FF2B5EF4-FFF2-40B4-BE49-F238E27FC236}">
                <a16:creationId xmlns:a16="http://schemas.microsoft.com/office/drawing/2014/main" id="{FDAB2455-FB4E-450A-B34E-F34D0509A8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121408"/>
            <a:ext cx="2651760" cy="1600200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12700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8" name="Text 6">
            <a:extLst xmlns:a="http://schemas.openxmlformats.org/drawingml/2006/main">
              <a:ext uri="{FF2B5EF4-FFF2-40B4-BE49-F238E27FC236}">
                <a16:creationId xmlns:a16="http://schemas.microsoft.com/office/drawing/2014/main" id="{F8232574-D122-47B8-BB93-FE0751DBC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" y="2249424"/>
            <a:ext cx="2651760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>
                <a:solidFill>
                  <a:srgbClr val="000000"/>
                </a:solidFill>
                <a:latin typeface="나눔스퀘어OTF ExtraBold"/>
                <a:ea typeface="나눔스퀘어OTF ExtraBold"/>
                <a:cs typeface="나눔스퀘어OTF ExtraBold"/>
              </a:rPr>
              <a:t>🎯</a:t>
            </a:r>
            <a:endParaRPr sz="26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9" name="Text 7">
            <a:extLst xmlns:a="http://schemas.openxmlformats.org/drawingml/2006/main">
              <a:ext uri="{FF2B5EF4-FFF2-40B4-BE49-F238E27FC236}">
                <a16:creationId xmlns:a16="http://schemas.microsoft.com/office/drawing/2014/main" id="{BA9B9240-5F97-4444-9950-37EDB92E7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" y="2779776"/>
            <a:ext cx="2468880" cy="8595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50000"/>
              </a:lnSpc>
              <a:buNone/>
            </a:pPr>
            <a:r>
              <a:rPr sz="9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광고 기능의 권한은 모두 동일합니다.</a:t>
            </a:r>
            <a:endParaRPr sz="95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50000"/>
              </a:lnSpc>
              <a:buNone/>
            </a:pPr>
            <a:r>
              <a:rPr sz="9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내 브랜드에 어떻게 적용하느냐가</a:t>
            </a:r>
            <a:endParaRPr sz="95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50000"/>
              </a:lnSpc>
              <a:buNone/>
            </a:pPr>
            <a:r>
              <a:rPr sz="9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성과를 천차만별로 만듭니다.</a:t>
            </a:r>
            <a:endParaRPr sz="9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0" name="Shape 8">
            <a:extLst xmlns:a="http://schemas.openxmlformats.org/drawingml/2006/main">
              <a:ext uri="{FF2B5EF4-FFF2-40B4-BE49-F238E27FC236}">
                <a16:creationId xmlns:a16="http://schemas.microsoft.com/office/drawing/2014/main" id="{69F35D02-4CD7-40CA-AC5B-9CC949453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121408"/>
            <a:ext cx="2651760" cy="1600200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12700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1" name="Text 9">
            <a:extLst xmlns:a="http://schemas.openxmlformats.org/drawingml/2006/main">
              <a:ext uri="{FF2B5EF4-FFF2-40B4-BE49-F238E27FC236}">
                <a16:creationId xmlns:a16="http://schemas.microsoft.com/office/drawing/2014/main" id="{4970D94E-42CF-481F-8F30-D5928B3DB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249424"/>
            <a:ext cx="2651760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>
                <a:solidFill>
                  <a:srgbClr val="000000"/>
                </a:solidFill>
                <a:latin typeface="나눔스퀘어OTF ExtraBold"/>
                <a:ea typeface="나눔스퀘어OTF ExtraBold"/>
                <a:cs typeface="나눔스퀘어OTF ExtraBold"/>
              </a:rPr>
              <a:t>📊</a:t>
            </a:r>
            <a:endParaRPr sz="26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2" name="Text 10">
            <a:extLst xmlns:a="http://schemas.openxmlformats.org/drawingml/2006/main">
              <a:ext uri="{FF2B5EF4-FFF2-40B4-BE49-F238E27FC236}">
                <a16:creationId xmlns:a16="http://schemas.microsoft.com/office/drawing/2014/main" id="{F0C6DB2C-CCE8-4D16-8715-A8EB9B0E5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0440" y="2779776"/>
            <a:ext cx="2468880" cy="8595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50000"/>
              </a:lnSpc>
              <a:buNone/>
            </a:pPr>
            <a:r>
              <a:rPr sz="9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뛰어난 마케터는 말로 하지 않습니다.</a:t>
            </a:r>
            <a:endParaRPr sz="95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50000"/>
              </a:lnSpc>
              <a:buNone/>
            </a:pPr>
            <a:r>
              <a:rPr sz="9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과정과 결과로 보여드리겠습니다.</a:t>
            </a:r>
            <a:endParaRPr sz="9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3" name="Shape 11">
            <a:extLst xmlns:a="http://schemas.openxmlformats.org/drawingml/2006/main">
              <a:ext uri="{FF2B5EF4-FFF2-40B4-BE49-F238E27FC236}">
                <a16:creationId xmlns:a16="http://schemas.microsoft.com/office/drawing/2014/main" id="{0DFE273C-3833-445D-AB7F-EF0F5B97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121408"/>
            <a:ext cx="2651760" cy="1600200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12700">
            <a:solidFill>
              <a:srgbClr val="FFFFFF">
                <a:alpha val="28000"/>
              </a:srgbClr>
            </a:solidFill>
            <a:prstDash val="solid"/>
          </a:ln>
        </p:spPr>
      </p:sp>
      <p:sp>
        <p:nvSpPr>
          <p:cNvPr id="14" name="Text 12">
            <a:extLst xmlns:a="http://schemas.openxmlformats.org/drawingml/2006/main">
              <a:ext uri="{FF2B5EF4-FFF2-40B4-BE49-F238E27FC236}">
                <a16:creationId xmlns:a16="http://schemas.microsoft.com/office/drawing/2014/main" id="{D121D71A-4103-4812-BFDB-E3DC057704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9360" y="2249424"/>
            <a:ext cx="2651760" cy="512064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ctr"/>
          <a:lstStyle xmlns:a="http://schemas.openxmlformats.org/drawingml/2006/main"/>
          <a:p xmlns:a="http://schemas.openxmlformats.org/drawingml/2006/main">
            <a:pPr marL="0" indent="0" algn="ctr">
              <a:buNone/>
            </a:pPr>
            <a:r>
              <a:rPr sz="2600">
                <a:solidFill>
                  <a:srgbClr val="000000"/>
                </a:solidFill>
                <a:latin typeface="나눔스퀘어OTF ExtraBold"/>
                <a:ea typeface="나눔스퀘어OTF ExtraBold"/>
                <a:cs typeface="나눔스퀘어OTF ExtraBold"/>
              </a:rPr>
              <a:t>🚀</a:t>
            </a:r>
            <a:endParaRPr sz="26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5" name="Text 13">
            <a:extLst xmlns:a="http://schemas.openxmlformats.org/drawingml/2006/main">
              <a:ext uri="{FF2B5EF4-FFF2-40B4-BE49-F238E27FC236}">
                <a16:creationId xmlns:a16="http://schemas.microsoft.com/office/drawing/2014/main" id="{1B56A786-156A-4A33-88F6-8DE3DC580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2779776"/>
            <a:ext cx="2468880" cy="859536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/>
          <a:lstStyle xmlns:a="http://schemas.openxmlformats.org/drawingml/2006/main"/>
          <a:p xmlns:a="http://schemas.openxmlformats.org/drawingml/2006/main">
            <a:pPr marL="0" indent="0" algn="ctr">
              <a:lnSpc>
                <a:spcPct val="150000"/>
              </a:lnSpc>
              <a:buNone/>
            </a:pPr>
            <a:r>
              <a:rPr sz="9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원그로스는 변화를 우연에 맡기지 않습니다.</a:t>
            </a:r>
            <a:endParaRPr sz="950">
              <a:latin typeface="나눔스퀘어OTF ExtraBold"/>
              <a:ea typeface="나눔스퀘어OTF ExtraBold"/>
              <a:cs typeface="나눔스퀘어OTF ExtraBold"/>
            </a:endParaRPr>
          </a:p>
          <a:p xmlns:a="http://schemas.openxmlformats.org/drawingml/2006/main">
            <a:pPr marL="0" indent="0" algn="ctr">
              <a:lnSpc>
                <a:spcPct val="150000"/>
              </a:lnSpc>
              <a:buNone/>
            </a:pPr>
            <a:r>
              <a:rPr sz="95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데이터와 전략으로 함께 성장합니다.</a:t>
            </a:r>
            <a:endParaRPr sz="9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6" name="Text 14">
            <a:extLst xmlns:a="http://schemas.openxmlformats.org/drawingml/2006/main">
              <a:ext uri="{FF2B5EF4-FFF2-40B4-BE49-F238E27FC236}">
                <a16:creationId xmlns:a16="http://schemas.microsoft.com/office/drawing/2014/main" id="{EC6BE8E7-9F11-4E4B-BB48-6F5E1EC55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905250"/>
            <a:ext cx="600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725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725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광고 컨설팅 · 페이백 조건 상담</a:t>
            </a:r>
            <a:endParaRPr sz="220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7" name="Shape 15">
            <a:extLst xmlns:a="http://schemas.openxmlformats.org/drawingml/2006/main">
              <a:ext uri="{FF2B5EF4-FFF2-40B4-BE49-F238E27FC236}">
                <a16:creationId xmlns:a16="http://schemas.microsoft.com/office/drawing/2014/main" id="{66931352-53B0-44A6-A7D7-0374D0159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4553712"/>
            <a:ext cx="9144000" cy="589788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12000"/>
            </a:srgbClr>
          </a:solidFill>
          <a:ln xmlns:a="http://schemas.openxmlformats.org/drawingml/2006/main" w="12700">
            <a:solidFill>
              <a:srgbClr val="FFFFFF">
                <a:alpha val="12000"/>
              </a:srgbClr>
            </a:solidFill>
            <a:prstDash val="solid"/>
          </a:ln>
        </p:spPr>
      </p:sp>
      <p:sp>
        <p:nvSpPr>
          <p:cNvPr id="18" name="Text 16">
            <a:extLst xmlns:a="http://schemas.openxmlformats.org/drawingml/2006/main">
              <a:ext uri="{FF2B5EF4-FFF2-40B4-BE49-F238E27FC236}">
                <a16:creationId xmlns:a16="http://schemas.microsoft.com/office/drawing/2014/main" id="{B8705816-2457-450A-ACAA-68629975E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629150"/>
            <a:ext cx="657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0" indent="0" algn="l">
              <a:buNone/>
              <a:defRPr sz="1050" b="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050" b="0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원그로스   010-4430-7751   one_growth@naver.com</a:t>
            </a:r>
            <a:endParaRPr sz="950">
              <a:latin typeface="나눔스퀘어OTF ExtraBold"/>
              <a:ea typeface="나눔스퀘어OTF ExtraBold"/>
              <a:cs typeface="나눔스퀘어OTF ExtraBold"/>
            </a:endParaRP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7FE8C55-24EB-4213-BD1C-45BECAE8C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248150"/>
            <a:ext cx="60007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defRPr>
            </a:pPr>
            <a:r>
              <a:rPr sz="1275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  <a:hlinkClick xmlns:r="http://schemas.openxmlformats.org/officeDocument/2006/relationships" r:id="Ra71502e4f6104a0e"/>
              </a:rPr>
              <a:t>오픈채팅 상담하기</a:t>
            </a:r>
            <a:r>
              <a:rPr sz="1275" b="1">
                <a:solidFill>
                  <a:srgbClr val="FFFFFF"/>
                </a:solidFill>
                <a:latin typeface="나눔스퀘어OTF ExtraBold"/>
                <a:ea typeface="나눔스퀘어OTF ExtraBold"/>
                <a:cs typeface="나눔스퀘어OTF ExtraBold"/>
              </a:rPr>
              <a:t>   ·   카톡 ID: one_growth</a:t>
            </a:r>
          </a:p>
        </p:txBody>
      </p:sp>
    </p:spTree>
    <p:extLst>
      <p:ext uri="{BB962C8B-B14F-4D97-AF65-F5344CB8AC3E}">
        <p14:creationId xmlns:p14="http://schemas.microsoft.com/office/powerpoint/2010/main" val="1408750052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2026-10-05T08:19:53.1190000Z</dcterms:created>
  <dcterms:modified xsi:type="dcterms:W3CDTF">2026-10-05T08:19:53.1190000Z</dcterms:modified>
</coreProperties>
</file>